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85" r:id="rId4"/>
    <p:sldId id="286" r:id="rId5"/>
    <p:sldId id="263" r:id="rId6"/>
    <p:sldId id="258" r:id="rId7"/>
    <p:sldId id="259" r:id="rId8"/>
    <p:sldId id="288" r:id="rId9"/>
    <p:sldId id="260" r:id="rId10"/>
    <p:sldId id="261" r:id="rId11"/>
    <p:sldId id="289" r:id="rId12"/>
    <p:sldId id="262" r:id="rId13"/>
    <p:sldId id="264" r:id="rId14"/>
    <p:sldId id="265" r:id="rId15"/>
    <p:sldId id="267" r:id="rId16"/>
    <p:sldId id="270" r:id="rId17"/>
    <p:sldId id="287" r:id="rId18"/>
    <p:sldId id="268" r:id="rId19"/>
    <p:sldId id="279" r:id="rId20"/>
    <p:sldId id="290" r:id="rId21"/>
    <p:sldId id="266" r:id="rId22"/>
    <p:sldId id="269" r:id="rId23"/>
    <p:sldId id="291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7" r:id="rId32"/>
    <p:sldId id="30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9" autoAdjust="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C0E1E-3298-4544-80EE-343697BDF2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9D3561-5174-45F3-B85D-1CC53D718B4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0" dirty="0" err="1"/>
            <a:t>Implemented</a:t>
          </a:r>
          <a:r>
            <a:rPr lang="it-IT" b="1" i="0" dirty="0"/>
            <a:t> numerical </a:t>
          </a:r>
          <a:r>
            <a:rPr lang="it-IT" b="1" i="0" dirty="0" err="1"/>
            <a:t>methods</a:t>
          </a:r>
          <a:endParaRPr lang="en-US" dirty="0"/>
        </a:p>
      </dgm:t>
    </dgm:pt>
    <dgm:pt modelId="{7060E4F8-FC26-4ACB-BDCF-48A258AE1984}" type="parTrans" cxnId="{E0C8C57F-785D-41E5-BD8B-0D0CAF6A52F9}">
      <dgm:prSet/>
      <dgm:spPr/>
      <dgm:t>
        <a:bodyPr/>
        <a:lstStyle/>
        <a:p>
          <a:endParaRPr lang="en-US"/>
        </a:p>
      </dgm:t>
    </dgm:pt>
    <dgm:pt modelId="{237E3C53-9AC6-4E65-BC05-F016CCF8AA3D}" type="sibTrans" cxnId="{E0C8C57F-785D-41E5-BD8B-0D0CAF6A52F9}">
      <dgm:prSet/>
      <dgm:spPr/>
      <dgm:t>
        <a:bodyPr/>
        <a:lstStyle/>
        <a:p>
          <a:endParaRPr lang="en-US"/>
        </a:p>
      </dgm:t>
    </dgm:pt>
    <dgm:pt modelId="{C055CCC4-399E-4733-9906-3289FE532F7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0"/>
            <a:t>Double elastic pendulum</a:t>
          </a:r>
          <a:endParaRPr lang="en-US" dirty="0"/>
        </a:p>
      </dgm:t>
    </dgm:pt>
    <dgm:pt modelId="{0A7CE26D-2484-4B07-949C-4DBB28D3D8BD}" type="parTrans" cxnId="{EB949931-8A27-4874-9EC2-20FC31804FEA}">
      <dgm:prSet/>
      <dgm:spPr/>
      <dgm:t>
        <a:bodyPr/>
        <a:lstStyle/>
        <a:p>
          <a:endParaRPr lang="en-US"/>
        </a:p>
      </dgm:t>
    </dgm:pt>
    <dgm:pt modelId="{6819C0A4-35EC-4795-9579-CD334D38AED4}" type="sibTrans" cxnId="{EB949931-8A27-4874-9EC2-20FC31804FEA}">
      <dgm:prSet/>
      <dgm:spPr/>
      <dgm:t>
        <a:bodyPr/>
        <a:lstStyle/>
        <a:p>
          <a:endParaRPr lang="en-US"/>
        </a:p>
      </dgm:t>
    </dgm:pt>
    <dgm:pt modelId="{41893E43-6CA6-402D-A64E-7A3FEF79911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i="0"/>
            <a:t>Frozen Argon Crystal</a:t>
          </a:r>
          <a:endParaRPr lang="en-US" dirty="0"/>
        </a:p>
      </dgm:t>
    </dgm:pt>
    <dgm:pt modelId="{023AD9E4-0744-4698-ABBF-6EFAC3041870}" type="parTrans" cxnId="{5E2F1B04-C0E3-481C-AC0A-F01F2316EADE}">
      <dgm:prSet/>
      <dgm:spPr/>
      <dgm:t>
        <a:bodyPr/>
        <a:lstStyle/>
        <a:p>
          <a:endParaRPr lang="en-US"/>
        </a:p>
      </dgm:t>
    </dgm:pt>
    <dgm:pt modelId="{63BD56A0-70D3-4B38-BE2F-BF825085CCB5}" type="sibTrans" cxnId="{5E2F1B04-C0E3-481C-AC0A-F01F2316EADE}">
      <dgm:prSet/>
      <dgm:spPr/>
      <dgm:t>
        <a:bodyPr/>
        <a:lstStyle/>
        <a:p>
          <a:endParaRPr lang="en-US"/>
        </a:p>
      </dgm:t>
    </dgm:pt>
    <dgm:pt modelId="{A2FE11C8-E37C-413A-855C-CCD43C8F97D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Lagrangian and Hamiltonian equations</a:t>
          </a:r>
          <a:endParaRPr lang="en-US" b="1" dirty="0"/>
        </a:p>
      </dgm:t>
    </dgm:pt>
    <dgm:pt modelId="{B4B666FF-90C7-432B-8FC8-DC583CAD6F90}" type="parTrans" cxnId="{E0B20E87-6AC1-43BA-A274-1C97595ED092}">
      <dgm:prSet/>
      <dgm:spPr/>
      <dgm:t>
        <a:bodyPr/>
        <a:lstStyle/>
        <a:p>
          <a:endParaRPr lang="it-IT"/>
        </a:p>
      </dgm:t>
    </dgm:pt>
    <dgm:pt modelId="{03D2574E-2C65-450E-AE23-49632765CCC5}" type="sibTrans" cxnId="{E0B20E87-6AC1-43BA-A274-1C97595ED092}">
      <dgm:prSet/>
      <dgm:spPr/>
      <dgm:t>
        <a:bodyPr/>
        <a:lstStyle/>
        <a:p>
          <a:endParaRPr lang="it-IT"/>
        </a:p>
      </dgm:t>
    </dgm:pt>
    <dgm:pt modelId="{49EF46AC-0F7B-464D-AA1F-D683CB3F18DE}" type="pres">
      <dgm:prSet presAssocID="{D09C0E1E-3298-4544-80EE-343697BDF2F2}" presName="root" presStyleCnt="0">
        <dgm:presLayoutVars>
          <dgm:dir/>
          <dgm:resizeHandles val="exact"/>
        </dgm:presLayoutVars>
      </dgm:prSet>
      <dgm:spPr/>
    </dgm:pt>
    <dgm:pt modelId="{AF6A2C00-48F9-4FEA-88EE-4E5A5B29981F}" type="pres">
      <dgm:prSet presAssocID="{A2FE11C8-E37C-413A-855C-CCD43C8F97D8}" presName="compNode" presStyleCnt="0"/>
      <dgm:spPr/>
    </dgm:pt>
    <dgm:pt modelId="{D1465A73-23D3-4CD5-9C70-5E60B9C3384E}" type="pres">
      <dgm:prSet presAssocID="{A2FE11C8-E37C-413A-855C-CCD43C8F97D8}" presName="bgRect" presStyleLbl="bgShp" presStyleIdx="0" presStyleCnt="4"/>
      <dgm:spPr/>
    </dgm:pt>
    <dgm:pt modelId="{CE723916-3CBC-4DC1-AFF1-34D0B1A79127}" type="pres">
      <dgm:prSet presAssocID="{A2FE11C8-E37C-413A-855C-CCD43C8F97D8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62A5DBA-9DF6-4710-B530-96563C21DB69}" type="pres">
      <dgm:prSet presAssocID="{A2FE11C8-E37C-413A-855C-CCD43C8F97D8}" presName="spaceRect" presStyleCnt="0"/>
      <dgm:spPr/>
    </dgm:pt>
    <dgm:pt modelId="{483EE375-9E9B-409D-A467-A2A9773638CD}" type="pres">
      <dgm:prSet presAssocID="{A2FE11C8-E37C-413A-855C-CCD43C8F97D8}" presName="parTx" presStyleLbl="revTx" presStyleIdx="0" presStyleCnt="4">
        <dgm:presLayoutVars>
          <dgm:chMax val="0"/>
          <dgm:chPref val="0"/>
        </dgm:presLayoutVars>
      </dgm:prSet>
      <dgm:spPr/>
    </dgm:pt>
    <dgm:pt modelId="{EED2AEAE-873C-4E2D-9E5F-670D24D592AE}" type="pres">
      <dgm:prSet presAssocID="{03D2574E-2C65-450E-AE23-49632765CCC5}" presName="sibTrans" presStyleCnt="0"/>
      <dgm:spPr/>
    </dgm:pt>
    <dgm:pt modelId="{5127D379-C960-484E-897C-0B3EED0AD08D}" type="pres">
      <dgm:prSet presAssocID="{399D3561-5174-45F3-B85D-1CC53D718B4C}" presName="compNode" presStyleCnt="0"/>
      <dgm:spPr/>
    </dgm:pt>
    <dgm:pt modelId="{733DEA1C-46F3-4157-A722-CF62574E85CE}" type="pres">
      <dgm:prSet presAssocID="{399D3561-5174-45F3-B85D-1CC53D718B4C}" presName="bgRect" presStyleLbl="bgShp" presStyleIdx="1" presStyleCnt="4"/>
      <dgm:spPr/>
    </dgm:pt>
    <dgm:pt modelId="{3EBD1A44-3866-4E8F-8597-5F1F8A383932}" type="pres">
      <dgm:prSet presAssocID="{399D3561-5174-45F3-B85D-1CC53D718B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9969ACF2-40A4-44C2-B000-3FFFE7CE4225}" type="pres">
      <dgm:prSet presAssocID="{399D3561-5174-45F3-B85D-1CC53D718B4C}" presName="spaceRect" presStyleCnt="0"/>
      <dgm:spPr/>
    </dgm:pt>
    <dgm:pt modelId="{979454E8-690B-4098-9B07-44FF06CE6741}" type="pres">
      <dgm:prSet presAssocID="{399D3561-5174-45F3-B85D-1CC53D718B4C}" presName="parTx" presStyleLbl="revTx" presStyleIdx="1" presStyleCnt="4">
        <dgm:presLayoutVars>
          <dgm:chMax val="0"/>
          <dgm:chPref val="0"/>
        </dgm:presLayoutVars>
      </dgm:prSet>
      <dgm:spPr/>
    </dgm:pt>
    <dgm:pt modelId="{482E5CB3-2D75-44B0-B064-8DE564007618}" type="pres">
      <dgm:prSet presAssocID="{237E3C53-9AC6-4E65-BC05-F016CCF8AA3D}" presName="sibTrans" presStyleCnt="0"/>
      <dgm:spPr/>
    </dgm:pt>
    <dgm:pt modelId="{D594D2B2-8B8D-4C8F-9E2D-428877285262}" type="pres">
      <dgm:prSet presAssocID="{C055CCC4-399E-4733-9906-3289FE532F77}" presName="compNode" presStyleCnt="0"/>
      <dgm:spPr/>
    </dgm:pt>
    <dgm:pt modelId="{BAADE445-7577-4AA1-8A51-781162A29A11}" type="pres">
      <dgm:prSet presAssocID="{C055CCC4-399E-4733-9906-3289FE532F77}" presName="bgRect" presStyleLbl="bgShp" presStyleIdx="2" presStyleCnt="4"/>
      <dgm:spPr/>
    </dgm:pt>
    <dgm:pt modelId="{56B3C0C1-977D-43CF-8D41-779F363048D1}" type="pres">
      <dgm:prSet presAssocID="{C055CCC4-399E-4733-9906-3289FE532F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dolo di newton con riempimento a tinta unita"/>
        </a:ext>
      </dgm:extLst>
    </dgm:pt>
    <dgm:pt modelId="{86DF182C-9ADB-4720-9A76-D4D2C3B6322F}" type="pres">
      <dgm:prSet presAssocID="{C055CCC4-399E-4733-9906-3289FE532F77}" presName="spaceRect" presStyleCnt="0"/>
      <dgm:spPr/>
    </dgm:pt>
    <dgm:pt modelId="{D9C7EE35-9ED5-4AC0-B8E1-FF43785522C7}" type="pres">
      <dgm:prSet presAssocID="{C055CCC4-399E-4733-9906-3289FE532F77}" presName="parTx" presStyleLbl="revTx" presStyleIdx="2" presStyleCnt="4">
        <dgm:presLayoutVars>
          <dgm:chMax val="0"/>
          <dgm:chPref val="0"/>
        </dgm:presLayoutVars>
      </dgm:prSet>
      <dgm:spPr/>
    </dgm:pt>
    <dgm:pt modelId="{853B9406-6ADD-4DCA-91FD-C7839FC0DB21}" type="pres">
      <dgm:prSet presAssocID="{6819C0A4-35EC-4795-9579-CD334D38AED4}" presName="sibTrans" presStyleCnt="0"/>
      <dgm:spPr/>
    </dgm:pt>
    <dgm:pt modelId="{AFF8C0D8-0936-4266-A6FC-C74AA4793303}" type="pres">
      <dgm:prSet presAssocID="{41893E43-6CA6-402D-A64E-7A3FEF799115}" presName="compNode" presStyleCnt="0"/>
      <dgm:spPr/>
    </dgm:pt>
    <dgm:pt modelId="{36664C9E-F053-45F8-A6FD-6B79F934793D}" type="pres">
      <dgm:prSet presAssocID="{41893E43-6CA6-402D-A64E-7A3FEF799115}" presName="bgRect" presStyleLbl="bgShp" presStyleIdx="3" presStyleCnt="4"/>
      <dgm:spPr/>
    </dgm:pt>
    <dgm:pt modelId="{9C15788D-61C1-4D76-B9B2-7B62AF63B1B7}" type="pres">
      <dgm:prSet presAssocID="{41893E43-6CA6-402D-A64E-7A3FEF7991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occo di neve"/>
        </a:ext>
      </dgm:extLst>
    </dgm:pt>
    <dgm:pt modelId="{A1BC2B2B-69C2-4C79-9522-C91113E4FF05}" type="pres">
      <dgm:prSet presAssocID="{41893E43-6CA6-402D-A64E-7A3FEF799115}" presName="spaceRect" presStyleCnt="0"/>
      <dgm:spPr/>
    </dgm:pt>
    <dgm:pt modelId="{C053AEB9-E49F-48C7-9B40-D6A516C71174}" type="pres">
      <dgm:prSet presAssocID="{41893E43-6CA6-402D-A64E-7A3FEF7991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E2F1B04-C0E3-481C-AC0A-F01F2316EADE}" srcId="{D09C0E1E-3298-4544-80EE-343697BDF2F2}" destId="{41893E43-6CA6-402D-A64E-7A3FEF799115}" srcOrd="3" destOrd="0" parTransId="{023AD9E4-0744-4698-ABBF-6EFAC3041870}" sibTransId="{63BD56A0-70D3-4B38-BE2F-BF825085CCB5}"/>
    <dgm:cxn modelId="{12DBBD1B-C193-487F-95BD-AC6733EEBE66}" type="presOf" srcId="{C055CCC4-399E-4733-9906-3289FE532F77}" destId="{D9C7EE35-9ED5-4AC0-B8E1-FF43785522C7}" srcOrd="0" destOrd="0" presId="urn:microsoft.com/office/officeart/2018/2/layout/IconVerticalSolidList"/>
    <dgm:cxn modelId="{74EAEA22-0CD9-4688-9A6B-DB70E70F25B4}" type="presOf" srcId="{399D3561-5174-45F3-B85D-1CC53D718B4C}" destId="{979454E8-690B-4098-9B07-44FF06CE6741}" srcOrd="0" destOrd="0" presId="urn:microsoft.com/office/officeart/2018/2/layout/IconVerticalSolidList"/>
    <dgm:cxn modelId="{C3371026-A353-4A3A-9D41-544D1C049496}" type="presOf" srcId="{D09C0E1E-3298-4544-80EE-343697BDF2F2}" destId="{49EF46AC-0F7B-464D-AA1F-D683CB3F18DE}" srcOrd="0" destOrd="0" presId="urn:microsoft.com/office/officeart/2018/2/layout/IconVerticalSolidList"/>
    <dgm:cxn modelId="{EB949931-8A27-4874-9EC2-20FC31804FEA}" srcId="{D09C0E1E-3298-4544-80EE-343697BDF2F2}" destId="{C055CCC4-399E-4733-9906-3289FE532F77}" srcOrd="2" destOrd="0" parTransId="{0A7CE26D-2484-4B07-949C-4DBB28D3D8BD}" sibTransId="{6819C0A4-35EC-4795-9579-CD334D38AED4}"/>
    <dgm:cxn modelId="{E0C8C57F-785D-41E5-BD8B-0D0CAF6A52F9}" srcId="{D09C0E1E-3298-4544-80EE-343697BDF2F2}" destId="{399D3561-5174-45F3-B85D-1CC53D718B4C}" srcOrd="1" destOrd="0" parTransId="{7060E4F8-FC26-4ACB-BDCF-48A258AE1984}" sibTransId="{237E3C53-9AC6-4E65-BC05-F016CCF8AA3D}"/>
    <dgm:cxn modelId="{D550F582-CBD1-473D-869D-F552826C4C56}" type="presOf" srcId="{41893E43-6CA6-402D-A64E-7A3FEF799115}" destId="{C053AEB9-E49F-48C7-9B40-D6A516C71174}" srcOrd="0" destOrd="0" presId="urn:microsoft.com/office/officeart/2018/2/layout/IconVerticalSolidList"/>
    <dgm:cxn modelId="{E0B20E87-6AC1-43BA-A274-1C97595ED092}" srcId="{D09C0E1E-3298-4544-80EE-343697BDF2F2}" destId="{A2FE11C8-E37C-413A-855C-CCD43C8F97D8}" srcOrd="0" destOrd="0" parTransId="{B4B666FF-90C7-432B-8FC8-DC583CAD6F90}" sibTransId="{03D2574E-2C65-450E-AE23-49632765CCC5}"/>
    <dgm:cxn modelId="{38BC43C1-C6F3-4AED-B4B9-13E3CDADBDB0}" type="presOf" srcId="{A2FE11C8-E37C-413A-855C-CCD43C8F97D8}" destId="{483EE375-9E9B-409D-A467-A2A9773638CD}" srcOrd="0" destOrd="0" presId="urn:microsoft.com/office/officeart/2018/2/layout/IconVerticalSolidList"/>
    <dgm:cxn modelId="{869EE451-F257-4B10-8CF5-1B42E811C6E8}" type="presParOf" srcId="{49EF46AC-0F7B-464D-AA1F-D683CB3F18DE}" destId="{AF6A2C00-48F9-4FEA-88EE-4E5A5B29981F}" srcOrd="0" destOrd="0" presId="urn:microsoft.com/office/officeart/2018/2/layout/IconVerticalSolidList"/>
    <dgm:cxn modelId="{0C334F7C-B630-49B2-86D2-4A787766F15D}" type="presParOf" srcId="{AF6A2C00-48F9-4FEA-88EE-4E5A5B29981F}" destId="{D1465A73-23D3-4CD5-9C70-5E60B9C3384E}" srcOrd="0" destOrd="0" presId="urn:microsoft.com/office/officeart/2018/2/layout/IconVerticalSolidList"/>
    <dgm:cxn modelId="{43F5180B-D148-4504-87B6-71E17BDACBB0}" type="presParOf" srcId="{AF6A2C00-48F9-4FEA-88EE-4E5A5B29981F}" destId="{CE723916-3CBC-4DC1-AFF1-34D0B1A79127}" srcOrd="1" destOrd="0" presId="urn:microsoft.com/office/officeart/2018/2/layout/IconVerticalSolidList"/>
    <dgm:cxn modelId="{0C7AB641-8B44-4D9E-8B74-EDC8AEB09368}" type="presParOf" srcId="{AF6A2C00-48F9-4FEA-88EE-4E5A5B29981F}" destId="{462A5DBA-9DF6-4710-B530-96563C21DB69}" srcOrd="2" destOrd="0" presId="urn:microsoft.com/office/officeart/2018/2/layout/IconVerticalSolidList"/>
    <dgm:cxn modelId="{00A28F63-601C-486A-AFDD-E6EAF64CAB70}" type="presParOf" srcId="{AF6A2C00-48F9-4FEA-88EE-4E5A5B29981F}" destId="{483EE375-9E9B-409D-A467-A2A9773638CD}" srcOrd="3" destOrd="0" presId="urn:microsoft.com/office/officeart/2018/2/layout/IconVerticalSolidList"/>
    <dgm:cxn modelId="{E2F0AB9A-2172-4D7C-8DBC-CE55ACCDB852}" type="presParOf" srcId="{49EF46AC-0F7B-464D-AA1F-D683CB3F18DE}" destId="{EED2AEAE-873C-4E2D-9E5F-670D24D592AE}" srcOrd="1" destOrd="0" presId="urn:microsoft.com/office/officeart/2018/2/layout/IconVerticalSolidList"/>
    <dgm:cxn modelId="{744E68D5-752E-47CB-97FF-656AB4974A41}" type="presParOf" srcId="{49EF46AC-0F7B-464D-AA1F-D683CB3F18DE}" destId="{5127D379-C960-484E-897C-0B3EED0AD08D}" srcOrd="2" destOrd="0" presId="urn:microsoft.com/office/officeart/2018/2/layout/IconVerticalSolidList"/>
    <dgm:cxn modelId="{8B9BAC5F-E403-4224-B565-A17CD4E3E574}" type="presParOf" srcId="{5127D379-C960-484E-897C-0B3EED0AD08D}" destId="{733DEA1C-46F3-4157-A722-CF62574E85CE}" srcOrd="0" destOrd="0" presId="urn:microsoft.com/office/officeart/2018/2/layout/IconVerticalSolidList"/>
    <dgm:cxn modelId="{F0B32D06-F942-4DD1-94B2-66720EFE3C92}" type="presParOf" srcId="{5127D379-C960-484E-897C-0B3EED0AD08D}" destId="{3EBD1A44-3866-4E8F-8597-5F1F8A383932}" srcOrd="1" destOrd="0" presId="urn:microsoft.com/office/officeart/2018/2/layout/IconVerticalSolidList"/>
    <dgm:cxn modelId="{02F4626C-432A-487F-8E78-F170D45FB84B}" type="presParOf" srcId="{5127D379-C960-484E-897C-0B3EED0AD08D}" destId="{9969ACF2-40A4-44C2-B000-3FFFE7CE4225}" srcOrd="2" destOrd="0" presId="urn:microsoft.com/office/officeart/2018/2/layout/IconVerticalSolidList"/>
    <dgm:cxn modelId="{9272499A-5656-4878-9AFA-C1D5E406FE82}" type="presParOf" srcId="{5127D379-C960-484E-897C-0B3EED0AD08D}" destId="{979454E8-690B-4098-9B07-44FF06CE6741}" srcOrd="3" destOrd="0" presId="urn:microsoft.com/office/officeart/2018/2/layout/IconVerticalSolidList"/>
    <dgm:cxn modelId="{710CD34F-2DE4-485D-9D26-1B248B781D92}" type="presParOf" srcId="{49EF46AC-0F7B-464D-AA1F-D683CB3F18DE}" destId="{482E5CB3-2D75-44B0-B064-8DE564007618}" srcOrd="3" destOrd="0" presId="urn:microsoft.com/office/officeart/2018/2/layout/IconVerticalSolidList"/>
    <dgm:cxn modelId="{8010AC40-7CAE-4335-AFE0-07DF73586018}" type="presParOf" srcId="{49EF46AC-0F7B-464D-AA1F-D683CB3F18DE}" destId="{D594D2B2-8B8D-4C8F-9E2D-428877285262}" srcOrd="4" destOrd="0" presId="urn:microsoft.com/office/officeart/2018/2/layout/IconVerticalSolidList"/>
    <dgm:cxn modelId="{E2817F47-C809-4FBB-8130-A29C65386CD0}" type="presParOf" srcId="{D594D2B2-8B8D-4C8F-9E2D-428877285262}" destId="{BAADE445-7577-4AA1-8A51-781162A29A11}" srcOrd="0" destOrd="0" presId="urn:microsoft.com/office/officeart/2018/2/layout/IconVerticalSolidList"/>
    <dgm:cxn modelId="{3C5493D4-F2D6-4A4D-9066-42A5BDF6FEAF}" type="presParOf" srcId="{D594D2B2-8B8D-4C8F-9E2D-428877285262}" destId="{56B3C0C1-977D-43CF-8D41-779F363048D1}" srcOrd="1" destOrd="0" presId="urn:microsoft.com/office/officeart/2018/2/layout/IconVerticalSolidList"/>
    <dgm:cxn modelId="{10F1F12F-B9D1-49D5-933F-CCEA66C877AB}" type="presParOf" srcId="{D594D2B2-8B8D-4C8F-9E2D-428877285262}" destId="{86DF182C-9ADB-4720-9A76-D4D2C3B6322F}" srcOrd="2" destOrd="0" presId="urn:microsoft.com/office/officeart/2018/2/layout/IconVerticalSolidList"/>
    <dgm:cxn modelId="{992E9518-7C9E-4FE4-B3D8-C66604D82B3D}" type="presParOf" srcId="{D594D2B2-8B8D-4C8F-9E2D-428877285262}" destId="{D9C7EE35-9ED5-4AC0-B8E1-FF43785522C7}" srcOrd="3" destOrd="0" presId="urn:microsoft.com/office/officeart/2018/2/layout/IconVerticalSolidList"/>
    <dgm:cxn modelId="{EEFF36F3-0ED3-4D21-A815-CE2ED6A57E12}" type="presParOf" srcId="{49EF46AC-0F7B-464D-AA1F-D683CB3F18DE}" destId="{853B9406-6ADD-4DCA-91FD-C7839FC0DB21}" srcOrd="5" destOrd="0" presId="urn:microsoft.com/office/officeart/2018/2/layout/IconVerticalSolidList"/>
    <dgm:cxn modelId="{969FFCBE-0B51-496F-B6D0-2EB990E80C3B}" type="presParOf" srcId="{49EF46AC-0F7B-464D-AA1F-D683CB3F18DE}" destId="{AFF8C0D8-0936-4266-A6FC-C74AA4793303}" srcOrd="6" destOrd="0" presId="urn:microsoft.com/office/officeart/2018/2/layout/IconVerticalSolidList"/>
    <dgm:cxn modelId="{97C8ECB3-0FE4-48B2-911B-0EDB0FCEF6B8}" type="presParOf" srcId="{AFF8C0D8-0936-4266-A6FC-C74AA4793303}" destId="{36664C9E-F053-45F8-A6FD-6B79F934793D}" srcOrd="0" destOrd="0" presId="urn:microsoft.com/office/officeart/2018/2/layout/IconVerticalSolidList"/>
    <dgm:cxn modelId="{612707F7-E155-4087-A1C0-0D0111AE0515}" type="presParOf" srcId="{AFF8C0D8-0936-4266-A6FC-C74AA4793303}" destId="{9C15788D-61C1-4D76-B9B2-7B62AF63B1B7}" srcOrd="1" destOrd="0" presId="urn:microsoft.com/office/officeart/2018/2/layout/IconVerticalSolidList"/>
    <dgm:cxn modelId="{722F8C84-35C1-49B9-B72B-A6FD9800FBD2}" type="presParOf" srcId="{AFF8C0D8-0936-4266-A6FC-C74AA4793303}" destId="{A1BC2B2B-69C2-4C79-9522-C91113E4FF05}" srcOrd="2" destOrd="0" presId="urn:microsoft.com/office/officeart/2018/2/layout/IconVerticalSolidList"/>
    <dgm:cxn modelId="{8D7E5CD3-226B-440E-AEE0-8A11917D2978}" type="presParOf" srcId="{AFF8C0D8-0936-4266-A6FC-C74AA4793303}" destId="{C053AEB9-E49F-48C7-9B40-D6A516C711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47EC4C-B7D0-477E-AAFC-C5D24F80F9C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0E9FF7-8B7D-4988-862C-C41899224A28}">
      <dgm:prSet/>
      <dgm:spPr/>
      <dgm:t>
        <a:bodyPr/>
        <a:lstStyle/>
        <a:p>
          <a:r>
            <a:rPr lang="it-IT" dirty="0" err="1"/>
            <a:t>Forward</a:t>
          </a:r>
          <a:r>
            <a:rPr lang="it-IT" dirty="0"/>
            <a:t> Euler </a:t>
          </a:r>
          <a:r>
            <a:rPr lang="it-IT" dirty="0" err="1"/>
            <a:t>method</a:t>
          </a:r>
          <a:r>
            <a:rPr lang="it-IT" dirty="0"/>
            <a:t> </a:t>
          </a:r>
          <a:endParaRPr lang="en-US" dirty="0"/>
        </a:p>
      </dgm:t>
    </dgm:pt>
    <dgm:pt modelId="{C3E679BE-8868-4C9E-86C8-A25493F06CC0}" type="parTrans" cxnId="{59B32576-7D6E-4420-8C22-6232A9E1FD15}">
      <dgm:prSet/>
      <dgm:spPr/>
      <dgm:t>
        <a:bodyPr/>
        <a:lstStyle/>
        <a:p>
          <a:endParaRPr lang="en-US"/>
        </a:p>
      </dgm:t>
    </dgm:pt>
    <dgm:pt modelId="{59DEBE6B-2DEF-4956-BA7A-A36979354F10}" type="sibTrans" cxnId="{59B32576-7D6E-4420-8C22-6232A9E1FD15}">
      <dgm:prSet/>
      <dgm:spPr/>
      <dgm:t>
        <a:bodyPr/>
        <a:lstStyle/>
        <a:p>
          <a:endParaRPr lang="en-US"/>
        </a:p>
      </dgm:t>
    </dgm:pt>
    <dgm:pt modelId="{511056C6-BA69-4257-AE7A-61C379BC0946}">
      <dgm:prSet/>
      <dgm:spPr/>
      <dgm:t>
        <a:bodyPr/>
        <a:lstStyle/>
        <a:p>
          <a:r>
            <a:rPr lang="it-IT" dirty="0" err="1"/>
            <a:t>Backward</a:t>
          </a:r>
          <a:r>
            <a:rPr lang="it-IT" dirty="0"/>
            <a:t> Euler </a:t>
          </a:r>
          <a:r>
            <a:rPr lang="it-IT" dirty="0" err="1"/>
            <a:t>method</a:t>
          </a:r>
          <a:endParaRPr lang="en-US" dirty="0"/>
        </a:p>
      </dgm:t>
    </dgm:pt>
    <dgm:pt modelId="{C001C2BF-97B7-424E-A4CC-4EE95794AF83}" type="parTrans" cxnId="{5AE290AD-3DD5-4E6D-9D83-68BD49D28CD5}">
      <dgm:prSet/>
      <dgm:spPr/>
      <dgm:t>
        <a:bodyPr/>
        <a:lstStyle/>
        <a:p>
          <a:endParaRPr lang="en-US"/>
        </a:p>
      </dgm:t>
    </dgm:pt>
    <dgm:pt modelId="{9A4C287B-9E7A-4C8D-B813-EA3532039B83}" type="sibTrans" cxnId="{5AE290AD-3DD5-4E6D-9D83-68BD49D28CD5}">
      <dgm:prSet/>
      <dgm:spPr/>
      <dgm:t>
        <a:bodyPr/>
        <a:lstStyle/>
        <a:p>
          <a:endParaRPr lang="en-US"/>
        </a:p>
      </dgm:t>
    </dgm:pt>
    <dgm:pt modelId="{5F0D8A57-C9EB-45BB-91E6-4498F6385200}">
      <dgm:prSet/>
      <dgm:spPr/>
      <dgm:t>
        <a:bodyPr/>
        <a:lstStyle/>
        <a:p>
          <a:r>
            <a:rPr lang="it-IT" dirty="0" err="1"/>
            <a:t>Velocity</a:t>
          </a:r>
          <a:r>
            <a:rPr lang="it-IT" dirty="0"/>
            <a:t> </a:t>
          </a:r>
          <a:r>
            <a:rPr lang="it-IT" dirty="0" err="1"/>
            <a:t>Verlet</a:t>
          </a:r>
          <a:r>
            <a:rPr lang="it-IT" dirty="0"/>
            <a:t> </a:t>
          </a:r>
          <a:r>
            <a:rPr lang="it-IT" dirty="0" err="1"/>
            <a:t>method</a:t>
          </a:r>
          <a:endParaRPr lang="en-US" dirty="0"/>
        </a:p>
      </dgm:t>
    </dgm:pt>
    <dgm:pt modelId="{1FD32669-012E-4BB4-AF02-C0CADCF94942}" type="parTrans" cxnId="{5CFE013C-D2F9-4747-9959-5A40C892E067}">
      <dgm:prSet/>
      <dgm:spPr/>
      <dgm:t>
        <a:bodyPr/>
        <a:lstStyle/>
        <a:p>
          <a:endParaRPr lang="en-US"/>
        </a:p>
      </dgm:t>
    </dgm:pt>
    <dgm:pt modelId="{B84CB5FC-C06C-4D36-85E6-B7C439BB209D}" type="sibTrans" cxnId="{5CFE013C-D2F9-4747-9959-5A40C892E067}">
      <dgm:prSet/>
      <dgm:spPr/>
      <dgm:t>
        <a:bodyPr/>
        <a:lstStyle/>
        <a:p>
          <a:endParaRPr lang="en-US"/>
        </a:p>
      </dgm:t>
    </dgm:pt>
    <dgm:pt modelId="{383ED671-9298-4088-8246-5DF6DB0EA28E}">
      <dgm:prSet/>
      <dgm:spPr/>
      <dgm:t>
        <a:bodyPr/>
        <a:lstStyle/>
        <a:p>
          <a:r>
            <a:rPr lang="it-IT" dirty="0" err="1"/>
            <a:t>Crank</a:t>
          </a:r>
          <a:r>
            <a:rPr lang="it-IT" dirty="0"/>
            <a:t>–</a:t>
          </a:r>
          <a:r>
            <a:rPr lang="it-IT" dirty="0" err="1"/>
            <a:t>Nicolson</a:t>
          </a:r>
          <a:r>
            <a:rPr lang="it-IT" dirty="0"/>
            <a:t> </a:t>
          </a:r>
          <a:r>
            <a:rPr lang="it-IT" dirty="0" err="1"/>
            <a:t>method</a:t>
          </a:r>
          <a:endParaRPr lang="en-US" dirty="0"/>
        </a:p>
      </dgm:t>
    </dgm:pt>
    <dgm:pt modelId="{B187FA49-84C2-46CA-97AA-4E8587EFF137}" type="parTrans" cxnId="{F119B7B4-6EC3-49B4-8EE6-0FF13152C50A}">
      <dgm:prSet/>
      <dgm:spPr/>
      <dgm:t>
        <a:bodyPr/>
        <a:lstStyle/>
        <a:p>
          <a:endParaRPr lang="it-IT"/>
        </a:p>
      </dgm:t>
    </dgm:pt>
    <dgm:pt modelId="{39F3BC14-4A82-4F1A-906F-788A7A28F089}" type="sibTrans" cxnId="{F119B7B4-6EC3-49B4-8EE6-0FF13152C50A}">
      <dgm:prSet/>
      <dgm:spPr/>
      <dgm:t>
        <a:bodyPr/>
        <a:lstStyle/>
        <a:p>
          <a:endParaRPr lang="it-IT"/>
        </a:p>
      </dgm:t>
    </dgm:pt>
    <dgm:pt modelId="{D41D62D3-8582-442D-AF34-BE197B2BBB9B}" type="pres">
      <dgm:prSet presAssocID="{7547EC4C-B7D0-477E-AAFC-C5D24F80F9C5}" presName="matrix" presStyleCnt="0">
        <dgm:presLayoutVars>
          <dgm:chMax val="1"/>
          <dgm:dir/>
          <dgm:resizeHandles val="exact"/>
        </dgm:presLayoutVars>
      </dgm:prSet>
      <dgm:spPr/>
    </dgm:pt>
    <dgm:pt modelId="{E45D88B1-4E4B-4808-9F29-D6961038E1D7}" type="pres">
      <dgm:prSet presAssocID="{7547EC4C-B7D0-477E-AAFC-C5D24F80F9C5}" presName="diamond" presStyleLbl="bgShp" presStyleIdx="0" presStyleCnt="1" custScaleX="150790"/>
      <dgm:spPr/>
    </dgm:pt>
    <dgm:pt modelId="{865FEE8B-C7B4-48DF-8E9B-EA132FA1B7F8}" type="pres">
      <dgm:prSet presAssocID="{7547EC4C-B7D0-477E-AAFC-C5D24F80F9C5}" presName="quad1" presStyleLbl="node1" presStyleIdx="0" presStyleCnt="4" custLinFactNeighborX="-54174" custLinFactNeighborY="-1135">
        <dgm:presLayoutVars>
          <dgm:chMax val="0"/>
          <dgm:chPref val="0"/>
          <dgm:bulletEnabled val="1"/>
        </dgm:presLayoutVars>
      </dgm:prSet>
      <dgm:spPr/>
    </dgm:pt>
    <dgm:pt modelId="{AF18B79F-ABB7-4597-8970-E4F409247368}" type="pres">
      <dgm:prSet presAssocID="{7547EC4C-B7D0-477E-AAFC-C5D24F80F9C5}" presName="quad2" presStyleLbl="node1" presStyleIdx="1" presStyleCnt="4" custLinFactNeighborX="-54174" custLinFactNeighborY="-1135">
        <dgm:presLayoutVars>
          <dgm:chMax val="0"/>
          <dgm:chPref val="0"/>
          <dgm:bulletEnabled val="1"/>
        </dgm:presLayoutVars>
      </dgm:prSet>
      <dgm:spPr/>
    </dgm:pt>
    <dgm:pt modelId="{CFDDB9D3-C331-4AAE-BE4D-6EEEF9BD7151}" type="pres">
      <dgm:prSet presAssocID="{7547EC4C-B7D0-477E-AAFC-C5D24F80F9C5}" presName="quad3" presStyleLbl="node1" presStyleIdx="2" presStyleCnt="4" custLinFactNeighborX="-55968" custLinFactNeighborY="659">
        <dgm:presLayoutVars>
          <dgm:chMax val="0"/>
          <dgm:chPref val="0"/>
          <dgm:bulletEnabled val="1"/>
        </dgm:presLayoutVars>
      </dgm:prSet>
      <dgm:spPr/>
    </dgm:pt>
    <dgm:pt modelId="{AFED4813-EAC3-4315-9742-90D5A9E7BEB6}" type="pres">
      <dgm:prSet presAssocID="{7547EC4C-B7D0-477E-AAFC-C5D24F80F9C5}" presName="quad4" presStyleLbl="node1" presStyleIdx="3" presStyleCnt="4" custLinFactNeighborX="-53846" custLinFactNeighborY="2491">
        <dgm:presLayoutVars>
          <dgm:chMax val="0"/>
          <dgm:chPref val="0"/>
          <dgm:bulletEnabled val="1"/>
        </dgm:presLayoutVars>
      </dgm:prSet>
      <dgm:spPr/>
    </dgm:pt>
  </dgm:ptLst>
  <dgm:cxnLst>
    <dgm:cxn modelId="{2209F211-F518-425E-85AB-E1650A7333C0}" type="presOf" srcId="{383ED671-9298-4088-8246-5DF6DB0EA28E}" destId="{CFDDB9D3-C331-4AAE-BE4D-6EEEF9BD7151}" srcOrd="0" destOrd="0" presId="urn:microsoft.com/office/officeart/2005/8/layout/matrix3"/>
    <dgm:cxn modelId="{6CF95016-9482-4F74-BA5C-247D9E27781D}" type="presOf" srcId="{7547EC4C-B7D0-477E-AAFC-C5D24F80F9C5}" destId="{D41D62D3-8582-442D-AF34-BE197B2BBB9B}" srcOrd="0" destOrd="0" presId="urn:microsoft.com/office/officeart/2005/8/layout/matrix3"/>
    <dgm:cxn modelId="{5CFE013C-D2F9-4747-9959-5A40C892E067}" srcId="{7547EC4C-B7D0-477E-AAFC-C5D24F80F9C5}" destId="{5F0D8A57-C9EB-45BB-91E6-4498F6385200}" srcOrd="3" destOrd="0" parTransId="{1FD32669-012E-4BB4-AF02-C0CADCF94942}" sibTransId="{B84CB5FC-C06C-4D36-85E6-B7C439BB209D}"/>
    <dgm:cxn modelId="{913F546E-BF24-4FE9-878F-8A82842376FE}" type="presOf" srcId="{740E9FF7-8B7D-4988-862C-C41899224A28}" destId="{865FEE8B-C7B4-48DF-8E9B-EA132FA1B7F8}" srcOrd="0" destOrd="0" presId="urn:microsoft.com/office/officeart/2005/8/layout/matrix3"/>
    <dgm:cxn modelId="{59B32576-7D6E-4420-8C22-6232A9E1FD15}" srcId="{7547EC4C-B7D0-477E-AAFC-C5D24F80F9C5}" destId="{740E9FF7-8B7D-4988-862C-C41899224A28}" srcOrd="0" destOrd="0" parTransId="{C3E679BE-8868-4C9E-86C8-A25493F06CC0}" sibTransId="{59DEBE6B-2DEF-4956-BA7A-A36979354F10}"/>
    <dgm:cxn modelId="{40DB7676-BD5A-4B9C-ABD4-94B0F2E81692}" type="presOf" srcId="{5F0D8A57-C9EB-45BB-91E6-4498F6385200}" destId="{AFED4813-EAC3-4315-9742-90D5A9E7BEB6}" srcOrd="0" destOrd="0" presId="urn:microsoft.com/office/officeart/2005/8/layout/matrix3"/>
    <dgm:cxn modelId="{5AE290AD-3DD5-4E6D-9D83-68BD49D28CD5}" srcId="{7547EC4C-B7D0-477E-AAFC-C5D24F80F9C5}" destId="{511056C6-BA69-4257-AE7A-61C379BC0946}" srcOrd="1" destOrd="0" parTransId="{C001C2BF-97B7-424E-A4CC-4EE95794AF83}" sibTransId="{9A4C287B-9E7A-4C8D-B813-EA3532039B83}"/>
    <dgm:cxn modelId="{F119B7B4-6EC3-49B4-8EE6-0FF13152C50A}" srcId="{7547EC4C-B7D0-477E-AAFC-C5D24F80F9C5}" destId="{383ED671-9298-4088-8246-5DF6DB0EA28E}" srcOrd="2" destOrd="0" parTransId="{B187FA49-84C2-46CA-97AA-4E8587EFF137}" sibTransId="{39F3BC14-4A82-4F1A-906F-788A7A28F089}"/>
    <dgm:cxn modelId="{563DBFDD-D724-4CCD-8AF2-4E7F79EC0D7E}" type="presOf" srcId="{511056C6-BA69-4257-AE7A-61C379BC0946}" destId="{AF18B79F-ABB7-4597-8970-E4F409247368}" srcOrd="0" destOrd="0" presId="urn:microsoft.com/office/officeart/2005/8/layout/matrix3"/>
    <dgm:cxn modelId="{469B5CB3-C530-40EF-BE44-4C2D68A69404}" type="presParOf" srcId="{D41D62D3-8582-442D-AF34-BE197B2BBB9B}" destId="{E45D88B1-4E4B-4808-9F29-D6961038E1D7}" srcOrd="0" destOrd="0" presId="urn:microsoft.com/office/officeart/2005/8/layout/matrix3"/>
    <dgm:cxn modelId="{AA73E750-D76F-47C5-9B91-44C11C578F6D}" type="presParOf" srcId="{D41D62D3-8582-442D-AF34-BE197B2BBB9B}" destId="{865FEE8B-C7B4-48DF-8E9B-EA132FA1B7F8}" srcOrd="1" destOrd="0" presId="urn:microsoft.com/office/officeart/2005/8/layout/matrix3"/>
    <dgm:cxn modelId="{A952D677-64F3-45F2-9716-C66B17DDF7D1}" type="presParOf" srcId="{D41D62D3-8582-442D-AF34-BE197B2BBB9B}" destId="{AF18B79F-ABB7-4597-8970-E4F409247368}" srcOrd="2" destOrd="0" presId="urn:microsoft.com/office/officeart/2005/8/layout/matrix3"/>
    <dgm:cxn modelId="{DB18B0D3-66C8-4AE1-A505-5B28799A8282}" type="presParOf" srcId="{D41D62D3-8582-442D-AF34-BE197B2BBB9B}" destId="{CFDDB9D3-C331-4AAE-BE4D-6EEEF9BD7151}" srcOrd="3" destOrd="0" presId="urn:microsoft.com/office/officeart/2005/8/layout/matrix3"/>
    <dgm:cxn modelId="{80698A37-C1F7-481B-BAF7-E2172DFEDCE5}" type="presParOf" srcId="{D41D62D3-8582-442D-AF34-BE197B2BBB9B}" destId="{AFED4813-EAC3-4315-9742-90D5A9E7BEB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65A73-23D3-4CD5-9C70-5E60B9C3384E}">
      <dsp:nvSpPr>
        <dsp:cNvPr id="0" name=""/>
        <dsp:cNvSpPr/>
      </dsp:nvSpPr>
      <dsp:spPr>
        <a:xfrm>
          <a:off x="0" y="2042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23916-3CBC-4DC1-AFF1-34D0B1A79127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E375-9E9B-409D-A467-A2A9773638CD}">
      <dsp:nvSpPr>
        <dsp:cNvPr id="0" name=""/>
        <dsp:cNvSpPr/>
      </dsp:nvSpPr>
      <dsp:spPr>
        <a:xfrm>
          <a:off x="1195647" y="2042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/>
            <a:t>Lagrangian and Hamiltonian equations</a:t>
          </a:r>
          <a:endParaRPr lang="en-US" sz="2200" b="1" kern="1200" dirty="0"/>
        </a:p>
      </dsp:txBody>
      <dsp:txXfrm>
        <a:off x="1195647" y="2042"/>
        <a:ext cx="4446327" cy="1035192"/>
      </dsp:txXfrm>
    </dsp:sp>
    <dsp:sp modelId="{733DEA1C-46F3-4157-A722-CF62574E85CE}">
      <dsp:nvSpPr>
        <dsp:cNvPr id="0" name=""/>
        <dsp:cNvSpPr/>
      </dsp:nvSpPr>
      <dsp:spPr>
        <a:xfrm>
          <a:off x="0" y="1296033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D1A44-3866-4E8F-8597-5F1F8A383932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54E8-690B-4098-9B07-44FF06CE6741}">
      <dsp:nvSpPr>
        <dsp:cNvPr id="0" name=""/>
        <dsp:cNvSpPr/>
      </dsp:nvSpPr>
      <dsp:spPr>
        <a:xfrm>
          <a:off x="1195647" y="1296033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0" kern="1200" dirty="0" err="1"/>
            <a:t>Implemented</a:t>
          </a:r>
          <a:r>
            <a:rPr lang="it-IT" sz="2200" b="1" i="0" kern="1200" dirty="0"/>
            <a:t> numerical </a:t>
          </a:r>
          <a:r>
            <a:rPr lang="it-IT" sz="2200" b="1" i="0" kern="1200" dirty="0" err="1"/>
            <a:t>methods</a:t>
          </a:r>
          <a:endParaRPr lang="en-US" sz="2200" kern="1200" dirty="0"/>
        </a:p>
      </dsp:txBody>
      <dsp:txXfrm>
        <a:off x="1195647" y="1296033"/>
        <a:ext cx="4446327" cy="1035192"/>
      </dsp:txXfrm>
    </dsp:sp>
    <dsp:sp modelId="{BAADE445-7577-4AA1-8A51-781162A29A11}">
      <dsp:nvSpPr>
        <dsp:cNvPr id="0" name=""/>
        <dsp:cNvSpPr/>
      </dsp:nvSpPr>
      <dsp:spPr>
        <a:xfrm>
          <a:off x="0" y="259002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3C0C1-977D-43CF-8D41-779F363048D1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7EE35-9ED5-4AC0-B8E1-FF43785522C7}">
      <dsp:nvSpPr>
        <dsp:cNvPr id="0" name=""/>
        <dsp:cNvSpPr/>
      </dsp:nvSpPr>
      <dsp:spPr>
        <a:xfrm>
          <a:off x="1195647" y="259002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0" kern="1200"/>
            <a:t>Double elastic pendulum</a:t>
          </a:r>
          <a:endParaRPr lang="en-US" sz="2200" kern="1200" dirty="0"/>
        </a:p>
      </dsp:txBody>
      <dsp:txXfrm>
        <a:off x="1195647" y="2590024"/>
        <a:ext cx="4446327" cy="1035192"/>
      </dsp:txXfrm>
    </dsp:sp>
    <dsp:sp modelId="{36664C9E-F053-45F8-A6FD-6B79F934793D}">
      <dsp:nvSpPr>
        <dsp:cNvPr id="0" name=""/>
        <dsp:cNvSpPr/>
      </dsp:nvSpPr>
      <dsp:spPr>
        <a:xfrm>
          <a:off x="0" y="388401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5788D-61C1-4D76-B9B2-7B62AF63B1B7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3AEB9-E49F-48C7-9B40-D6A516C71174}">
      <dsp:nvSpPr>
        <dsp:cNvPr id="0" name=""/>
        <dsp:cNvSpPr/>
      </dsp:nvSpPr>
      <dsp:spPr>
        <a:xfrm>
          <a:off x="1195647" y="388401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i="0" kern="1200"/>
            <a:t>Frozen Argon Crystal</a:t>
          </a:r>
          <a:endParaRPr lang="en-US" sz="2200" kern="1200" dirty="0"/>
        </a:p>
      </dsp:txBody>
      <dsp:txXfrm>
        <a:off x="1195647" y="3884014"/>
        <a:ext cx="4446327" cy="1035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D88B1-4E4B-4808-9F29-D6961038E1D7}">
      <dsp:nvSpPr>
        <dsp:cNvPr id="0" name=""/>
        <dsp:cNvSpPr/>
      </dsp:nvSpPr>
      <dsp:spPr>
        <a:xfrm>
          <a:off x="-3" y="0"/>
          <a:ext cx="6066824" cy="402336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FEE8B-C7B4-48DF-8E9B-EA132FA1B7F8}">
      <dsp:nvSpPr>
        <dsp:cNvPr id="0" name=""/>
        <dsp:cNvSpPr/>
      </dsp:nvSpPr>
      <dsp:spPr>
        <a:xfrm>
          <a:off x="553898" y="364409"/>
          <a:ext cx="1569110" cy="1569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Forward</a:t>
          </a:r>
          <a:r>
            <a:rPr lang="it-IT" sz="2400" kern="1200" dirty="0"/>
            <a:t> Euler </a:t>
          </a:r>
          <a:r>
            <a:rPr lang="it-IT" sz="2400" kern="1200" dirty="0" err="1"/>
            <a:t>method</a:t>
          </a:r>
          <a:r>
            <a:rPr lang="it-IT" sz="2400" kern="1200" dirty="0"/>
            <a:t> </a:t>
          </a:r>
          <a:endParaRPr lang="en-US" sz="2400" kern="1200" dirty="0"/>
        </a:p>
      </dsp:txBody>
      <dsp:txXfrm>
        <a:off x="630496" y="441007"/>
        <a:ext cx="1415914" cy="1415914"/>
      </dsp:txXfrm>
    </dsp:sp>
    <dsp:sp modelId="{AF18B79F-ABB7-4597-8970-E4F409247368}">
      <dsp:nvSpPr>
        <dsp:cNvPr id="0" name=""/>
        <dsp:cNvSpPr/>
      </dsp:nvSpPr>
      <dsp:spPr>
        <a:xfrm>
          <a:off x="2243709" y="364409"/>
          <a:ext cx="1569110" cy="1569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Backward</a:t>
          </a:r>
          <a:r>
            <a:rPr lang="it-IT" sz="2400" kern="1200" dirty="0"/>
            <a:t> Euler </a:t>
          </a:r>
          <a:r>
            <a:rPr lang="it-IT" sz="2400" kern="1200" dirty="0" err="1"/>
            <a:t>method</a:t>
          </a:r>
          <a:endParaRPr lang="en-US" sz="2400" kern="1200" dirty="0"/>
        </a:p>
      </dsp:txBody>
      <dsp:txXfrm>
        <a:off x="2320307" y="441007"/>
        <a:ext cx="1415914" cy="1415914"/>
      </dsp:txXfrm>
    </dsp:sp>
    <dsp:sp modelId="{CFDDB9D3-C331-4AAE-BE4D-6EEEF9BD7151}">
      <dsp:nvSpPr>
        <dsp:cNvPr id="0" name=""/>
        <dsp:cNvSpPr/>
      </dsp:nvSpPr>
      <dsp:spPr>
        <a:xfrm>
          <a:off x="525748" y="2082370"/>
          <a:ext cx="1569110" cy="1569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Crank</a:t>
          </a:r>
          <a:r>
            <a:rPr lang="it-IT" sz="2400" kern="1200" dirty="0"/>
            <a:t>–</a:t>
          </a:r>
          <a:r>
            <a:rPr lang="it-IT" sz="2400" kern="1200" dirty="0" err="1"/>
            <a:t>Nicolson</a:t>
          </a:r>
          <a:r>
            <a:rPr lang="it-IT" sz="2400" kern="1200" dirty="0"/>
            <a:t> </a:t>
          </a:r>
          <a:r>
            <a:rPr lang="it-IT" sz="2400" kern="1200" dirty="0" err="1"/>
            <a:t>method</a:t>
          </a:r>
          <a:endParaRPr lang="en-US" sz="2400" kern="1200" dirty="0"/>
        </a:p>
      </dsp:txBody>
      <dsp:txXfrm>
        <a:off x="602346" y="2158968"/>
        <a:ext cx="1415914" cy="1415914"/>
      </dsp:txXfrm>
    </dsp:sp>
    <dsp:sp modelId="{AFED4813-EAC3-4315-9742-90D5A9E7BEB6}">
      <dsp:nvSpPr>
        <dsp:cNvPr id="0" name=""/>
        <dsp:cNvSpPr/>
      </dsp:nvSpPr>
      <dsp:spPr>
        <a:xfrm>
          <a:off x="2248856" y="2111116"/>
          <a:ext cx="1569110" cy="1569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Velocity</a:t>
          </a:r>
          <a:r>
            <a:rPr lang="it-IT" sz="2400" kern="1200" dirty="0"/>
            <a:t> </a:t>
          </a:r>
          <a:r>
            <a:rPr lang="it-IT" sz="2400" kern="1200" dirty="0" err="1"/>
            <a:t>Verlet</a:t>
          </a:r>
          <a:r>
            <a:rPr lang="it-IT" sz="2400" kern="1200" dirty="0"/>
            <a:t> </a:t>
          </a:r>
          <a:r>
            <a:rPr lang="it-IT" sz="2400" kern="1200" dirty="0" err="1"/>
            <a:t>method</a:t>
          </a:r>
          <a:endParaRPr lang="en-US" sz="2400" kern="1200" dirty="0"/>
        </a:p>
      </dsp:txBody>
      <dsp:txXfrm>
        <a:off x="2325454" y="2187714"/>
        <a:ext cx="1415914" cy="1415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C2C7A-FFAA-4B97-9FBD-97B00745B2A7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7E465-3931-4E30-87CB-8B867F3DD7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93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7E465-3931-4E30-87CB-8B867F3DD7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24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51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79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9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7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02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24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0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82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7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50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7CB33B-B329-8B51-F3B1-A27D7C466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8816" y="1885074"/>
            <a:ext cx="6835310" cy="2244258"/>
          </a:xfrm>
        </p:spPr>
        <p:txBody>
          <a:bodyPr anchor="b">
            <a:normAutofit/>
          </a:bodyPr>
          <a:lstStyle/>
          <a:p>
            <a:pPr algn="l"/>
            <a:r>
              <a:rPr lang="en-US" sz="3700" b="1" i="0" dirty="0">
                <a:solidFill>
                  <a:srgbClr val="FFFFFF"/>
                </a:solidFill>
                <a:effectLst/>
                <a:latin typeface="-apple-system"/>
              </a:rPr>
              <a:t>Mathematical simulators of a double elastic pendulum and a frozen Argon crystal</a:t>
            </a:r>
            <a:endParaRPr lang="it-IT" sz="37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AB643B-A6D8-3649-101F-FD03D0CF1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2884" y="4297556"/>
            <a:ext cx="6353968" cy="1433391"/>
          </a:xfrm>
        </p:spPr>
        <p:txBody>
          <a:bodyPr anchor="t"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First group </a:t>
            </a:r>
            <a:r>
              <a:rPr lang="en-GB" dirty="0">
                <a:solidFill>
                  <a:srgbClr val="FFFFFF"/>
                </a:solidFill>
              </a:rPr>
              <a:t>assignment</a:t>
            </a:r>
          </a:p>
          <a:p>
            <a:r>
              <a:rPr lang="it-IT" b="1" i="0" dirty="0">
                <a:solidFill>
                  <a:srgbClr val="FFFFFF"/>
                </a:solidFill>
                <a:effectLst/>
                <a:latin typeface="-apple-system"/>
              </a:rPr>
              <a:t>Andrea Somma, Giovanni Tomaciello, Paolo Zagardo</a:t>
            </a:r>
          </a:p>
          <a:p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35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27724-77C4-E899-F976-C7AF28C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Verlet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793489-98AA-7C47-3F14-627B9F8CF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1" y="4234379"/>
            <a:ext cx="5377884" cy="246785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D0B65D-A2F2-6AE8-5C42-639C336A4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12383"/>
            <a:ext cx="9720073" cy="402336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Explicit,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2nd order in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permitting long timesteps,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Reversible,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Symplectic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,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F2328"/>
                </a:solidFill>
                <a:latin typeface="-apple-system"/>
              </a:rPr>
              <a:t>Single step,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2D4F972-B8FE-57CF-916F-14952333A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489" y="1625559"/>
            <a:ext cx="5373857" cy="43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9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C20090-CE78-1FBD-B1A9-CE3013CD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 </a:t>
            </a:r>
            <a:r>
              <a:rPr lang="it-IT" dirty="0" err="1"/>
              <a:t>Verlet</a:t>
            </a:r>
            <a:r>
              <a:rPr lang="it-IT" dirty="0"/>
              <a:t> 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4F7EA2-3EFC-4F99-6FC9-3EC1C9112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330285" cy="402336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Explicit,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2nd order in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permitting long timesteps,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Reversible,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Symplectic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,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F2328"/>
                </a:solidFill>
                <a:latin typeface="-apple-system"/>
              </a:rPr>
              <a:t>Multi step.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B19A9A-C211-4B06-D27E-501C8258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6657" y="1625559"/>
            <a:ext cx="5374800" cy="435596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4A3FAEC-80F2-8A44-E6B3-0484450DE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56" y="4883060"/>
            <a:ext cx="6079768" cy="14996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FABFDE-38DB-B98F-71DE-C9EC8E15093D}"/>
              </a:ext>
            </a:extLst>
          </p:cNvPr>
          <p:cNvSpPr txBox="1"/>
          <p:nvPr/>
        </p:nvSpPr>
        <p:spPr>
          <a:xfrm>
            <a:off x="4897869" y="6110016"/>
            <a:ext cx="687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Geometric Numerical Integration Structure-Preserving Algorithms for Ordinary Differential Equations, 2</a:t>
            </a:r>
            <a:r>
              <a:rPr lang="en-US" baseline="30000" dirty="0"/>
              <a:t>nd</a:t>
            </a:r>
            <a:r>
              <a:rPr lang="en-US" dirty="0"/>
              <a:t> edition, p</a:t>
            </a:r>
            <a:r>
              <a:rPr lang="it-IT" dirty="0"/>
              <a:t>ag. 7-8</a:t>
            </a:r>
          </a:p>
        </p:txBody>
      </p:sp>
    </p:spTree>
    <p:extLst>
      <p:ext uri="{BB962C8B-B14F-4D97-AF65-F5344CB8AC3E}">
        <p14:creationId xmlns:p14="http://schemas.microsoft.com/office/powerpoint/2010/main" val="294264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13C318-2D3C-B9D5-65D5-16E4EA14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878249"/>
            <a:ext cx="6066818" cy="1499616"/>
          </a:xfrm>
        </p:spPr>
        <p:txBody>
          <a:bodyPr>
            <a:normAutofit/>
          </a:bodyPr>
          <a:lstStyle/>
          <a:p>
            <a:r>
              <a:rPr lang="it-IT" b="1" i="0" dirty="0">
                <a:effectLst/>
                <a:latin typeface="-apple-system"/>
              </a:rPr>
              <a:t>Double </a:t>
            </a:r>
            <a:r>
              <a:rPr lang="it-IT" b="1" i="0" dirty="0" err="1">
                <a:effectLst/>
                <a:latin typeface="-apple-system"/>
              </a:rPr>
              <a:t>elastic</a:t>
            </a:r>
            <a:r>
              <a:rPr lang="it-IT" b="1" i="0" dirty="0">
                <a:effectLst/>
                <a:latin typeface="-apple-system"/>
              </a:rPr>
              <a:t> </a:t>
            </a:r>
            <a:r>
              <a:rPr lang="it-IT" b="1" i="0" dirty="0" err="1">
                <a:effectLst/>
                <a:latin typeface="-apple-system"/>
              </a:rPr>
              <a:t>pendulum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FCE55A-D4D9-E4AB-4A39-CF9DE9D1A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91" r="26153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C1179D9-ADD1-1682-9A71-5F3C3DE3C2A0}"/>
              </a:ext>
            </a:extLst>
          </p:cNvPr>
          <p:cNvSpPr/>
          <p:nvPr/>
        </p:nvSpPr>
        <p:spPr>
          <a:xfrm>
            <a:off x="633046" y="731520"/>
            <a:ext cx="211016" cy="11535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4E85ED5-0461-FE83-40CD-80172A44873E}"/>
              </a:ext>
            </a:extLst>
          </p:cNvPr>
          <p:cNvCxnSpPr>
            <a:cxnSpLocks/>
          </p:cNvCxnSpPr>
          <p:nvPr/>
        </p:nvCxnSpPr>
        <p:spPr>
          <a:xfrm>
            <a:off x="844062" y="3049174"/>
            <a:ext cx="0" cy="10691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38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797FAE-0FBD-FF15-CCC0-2992B8331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/>
              <a:t>Mathematical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A74564B-B889-07AC-1D6A-021E041B2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5999"/>
                <a:ext cx="5967515" cy="443835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Hamiltonian</a:t>
                </a:r>
                <a:r>
                  <a:rPr lang="it-IT" sz="2400" dirty="0"/>
                  <a:t> system:</a:t>
                </a:r>
              </a:p>
              <a:p>
                <a:endParaRPr lang="it-IT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3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3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it-IT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it-IT" sz="3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0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3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it-IT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3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it-IT" sz="2800" dirty="0"/>
                  <a:t> </a:t>
                </a:r>
              </a:p>
              <a:p>
                <a:pPr marL="0" indent="0" algn="ctr">
                  <a:buNone/>
                </a:pPr>
                <a:endParaRPr lang="it-IT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it-IT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t-IT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it-IT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it-IT" sz="2800" b="1" i="1" dirty="0">
                  <a:latin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A74564B-B889-07AC-1D6A-021E041B2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5999"/>
                <a:ext cx="5967515" cy="4438357"/>
              </a:xfrm>
              <a:blipFill>
                <a:blip r:embed="rId2"/>
                <a:stretch>
                  <a:fillRect l="-817" t="-19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809FF280-878D-5F15-5019-CFAB289A0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"/>
          <a:stretch/>
        </p:blipFill>
        <p:spPr>
          <a:xfrm>
            <a:off x="7090946" y="10"/>
            <a:ext cx="5101053" cy="685799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711B34F-78B9-38F7-48B6-8A0828C54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46" y="4790674"/>
            <a:ext cx="2083426" cy="6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9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2C21D-EF5C-31EB-6638-8FCC1E9E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Mathematical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0D54283-36E0-A9F8-CB5B-61A2A76676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720" y="2221289"/>
                <a:ext cx="10808560" cy="405149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it-IT" sz="2600" dirty="0"/>
                  <a:t>K: </a:t>
                </a:r>
                <a:r>
                  <a:rPr lang="it-IT" sz="2600" dirty="0" err="1"/>
                  <a:t>kinetic</a:t>
                </a:r>
                <a:r>
                  <a:rPr lang="it-IT" sz="2600" dirty="0"/>
                  <a:t> energy</a:t>
                </a:r>
              </a:p>
              <a:p>
                <a:pPr marL="0" indent="0">
                  <a:lnSpc>
                    <a:spcPct val="110000"/>
                  </a:lnSpc>
                  <a:buFont typeface="Tw Cen MT" panose="020B0602020104020603" pitchFamily="34" charset="0"/>
                  <a:buNone/>
                </a:pPr>
                <a:endParaRPr lang="it-IT" sz="2600" dirty="0"/>
              </a:p>
              <a:p>
                <a:pPr>
                  <a:lnSpc>
                    <a:spcPct val="110000"/>
                  </a:lnSpc>
                </a:pPr>
                <a:r>
                  <a:rPr lang="it-IT" sz="2600" dirty="0"/>
                  <a:t>T: </a:t>
                </a:r>
                <a:r>
                  <a:rPr lang="en-GB" sz="2600" dirty="0"/>
                  <a:t>potential</a:t>
                </a:r>
                <a:r>
                  <a:rPr lang="it-IT" sz="2600" dirty="0"/>
                  <a:t> energy              </a:t>
                </a:r>
                <a14:m>
                  <m:oMath xmlns:m="http://schemas.openxmlformats.org/officeDocument/2006/math">
                    <m:r>
                      <a:rPr lang="it-IT" sz="260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it-I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600" b="1" i="1">
                                <a:latin typeface="Cambria Math" panose="02040503050406030204" pitchFamily="18" charset="0"/>
                              </a:rPr>
                              <m:t>𝐪</m:t>
                            </m:r>
                          </m:e>
                          <m:sub>
                            <m:r>
                              <a:rPr lang="it-IT" sz="2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it-IT" sz="2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600" b="1" i="1">
                                <a:latin typeface="Cambria Math" panose="02040503050406030204" pitchFamily="18" charset="0"/>
                              </a:rPr>
                              <m:t>𝐪</m:t>
                            </m:r>
                          </m:e>
                          <m:sub>
                            <m:r>
                              <a:rPr lang="it-IT" sz="2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it-IT" sz="260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6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it-IT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6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60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6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260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sz="260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it-I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60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it-IT" sz="26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it-IT" sz="260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it-IT" sz="26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it-IT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sz="2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2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it-IT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it-IT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2600"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  <m:sub>
                                            <m:r>
                                              <a:rPr lang="it-IT" sz="260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it-IT" sz="2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60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it-IT" sz="260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it-IT" sz="2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it-IT" sz="26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m:rPr>
                        <m:nor/>
                      </m:rPr>
                      <a:rPr lang="it-IT" sz="2600" dirty="0"/>
                      <m:t> </m:t>
                    </m:r>
                  </m:oMath>
                </a14:m>
                <a:endParaRPr lang="it-IT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it-IT" sz="26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it-IT" sz="2600" dirty="0"/>
                  <a:t> </a:t>
                </a:r>
                <a:r>
                  <a:rPr lang="it-IT" sz="2600" dirty="0" err="1"/>
                  <a:t>Isolated</a:t>
                </a:r>
                <a:r>
                  <a:rPr lang="it-IT" sz="2600" dirty="0"/>
                  <a:t> system </a:t>
                </a:r>
                <a:r>
                  <a:rPr lang="it-IT" sz="2600" dirty="0">
                    <a:sym typeface="Wingdings" panose="05000000000000000000" pitchFamily="2" charset="2"/>
                  </a:rPr>
                  <a:t> </a:t>
                </a:r>
                <a:r>
                  <a:rPr lang="it-IT" sz="2600" dirty="0" err="1">
                    <a:sym typeface="Wingdings" panose="05000000000000000000" pitchFamily="2" charset="2"/>
                  </a:rPr>
                  <a:t>conservation</a:t>
                </a:r>
                <a:r>
                  <a:rPr lang="it-IT" sz="2600" dirty="0">
                    <a:sym typeface="Wingdings" panose="05000000000000000000" pitchFamily="2" charset="2"/>
                  </a:rPr>
                  <a:t> of energy</a:t>
                </a:r>
                <a:r>
                  <a:rPr lang="it-IT" sz="2600" dirty="0"/>
                  <a:t>:           </a:t>
                </a:r>
                <a14:m>
                  <m:oMath xmlns:m="http://schemas.openxmlformats.org/officeDocument/2006/math">
                    <m:r>
                      <a:rPr lang="it-IT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it-IT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it-IT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it-IT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it-IT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it-IT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it-IT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it-IT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it-IT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it-IT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it-IT" sz="260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0D54283-36E0-A9F8-CB5B-61A2A76676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720" y="2221289"/>
                <a:ext cx="10808560" cy="4051495"/>
              </a:xfrm>
              <a:blipFill>
                <a:blip r:embed="rId2"/>
                <a:stretch>
                  <a:fillRect l="-564" t="-9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95E4853-30C5-52EB-9F8C-FEB26139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72" y="1736963"/>
            <a:ext cx="3762974" cy="12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3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B70B67-0640-25BC-220F-865D7B23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Forward</a:t>
            </a:r>
            <a:r>
              <a:rPr lang="it-IT" dirty="0"/>
              <a:t> Euler </a:t>
            </a:r>
            <a:r>
              <a:rPr lang="it-IT" dirty="0" err="1"/>
              <a:t>method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7AF397F-BEEC-78F5-80B9-8B759235AC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746" y="3429000"/>
                <a:ext cx="4335825" cy="2971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/>
                  <a:t>It </a:t>
                </a:r>
                <a:r>
                  <a:rPr lang="it-IT" sz="2400" dirty="0" err="1"/>
                  <a:t>does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not</a:t>
                </a:r>
                <a:r>
                  <a:rPr lang="it-IT" sz="2400" dirty="0"/>
                  <a:t> conserve energy and the </a:t>
                </a:r>
                <a:r>
                  <a:rPr lang="it-IT" sz="2400" dirty="0" err="1"/>
                  <a:t>value</a:t>
                </a:r>
                <a:r>
                  <a:rPr lang="it-IT" sz="2400" dirty="0"/>
                  <a:t> of H </a:t>
                </a:r>
                <a:r>
                  <a:rPr lang="it-IT" sz="2400" dirty="0" err="1"/>
                  <a:t>will</a:t>
                </a:r>
                <a:r>
                  <a:rPr lang="it-IT" sz="2400" dirty="0"/>
                  <a:t> continue to rise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7AF397F-BEEC-78F5-80B9-8B759235A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746" y="3429000"/>
                <a:ext cx="4335825" cy="2971800"/>
              </a:xfrm>
              <a:blipFill>
                <a:blip r:embed="rId2"/>
                <a:stretch>
                  <a:fillRect l="-3230" t="-2875" r="-14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0A313E2D-59E9-6498-0555-0FB29677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794" y="1688072"/>
            <a:ext cx="6314680" cy="50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D530906-0F5C-6784-5377-A25A1446F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9794" y="1688208"/>
            <a:ext cx="6314680" cy="50050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218E9D-306E-1FE7-0BEE-9B70D764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Backward</a:t>
            </a:r>
            <a:r>
              <a:rPr lang="it-IT" dirty="0"/>
              <a:t> Euler </a:t>
            </a:r>
            <a:r>
              <a:rPr lang="it-IT" dirty="0" err="1"/>
              <a:t>method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D5A7605-98CF-4AE5-3DC6-178EAAD850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9472" y="3429000"/>
                <a:ext cx="4519982" cy="28501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sz="2400" dirty="0"/>
                  <a:t>It </a:t>
                </a:r>
                <a:r>
                  <a:rPr lang="it-IT" sz="2400" dirty="0" err="1"/>
                  <a:t>does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not</a:t>
                </a:r>
                <a:r>
                  <a:rPr lang="it-IT" sz="2400" dirty="0"/>
                  <a:t> conserve energy and the </a:t>
                </a:r>
                <a:r>
                  <a:rPr lang="it-IT" sz="2400" dirty="0" err="1"/>
                  <a:t>value</a:t>
                </a:r>
                <a:r>
                  <a:rPr lang="it-IT" sz="2400" dirty="0"/>
                  <a:t> of H </a:t>
                </a:r>
                <a:r>
                  <a:rPr lang="it-IT" sz="2400" dirty="0" err="1"/>
                  <a:t>will</a:t>
                </a:r>
                <a:r>
                  <a:rPr lang="it-IT" sz="2400" dirty="0"/>
                  <a:t> continue to </a:t>
                </a:r>
                <a:r>
                  <a:rPr lang="it-IT" sz="2400" dirty="0" err="1"/>
                  <a:t>decrease</a:t>
                </a:r>
                <a:r>
                  <a:rPr lang="it-IT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sz="240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D5A7605-98CF-4AE5-3DC6-178EAAD850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9472" y="3429000"/>
                <a:ext cx="4519982" cy="2850114"/>
              </a:xfrm>
              <a:blipFill>
                <a:blip r:embed="rId3"/>
                <a:stretch>
                  <a:fillRect l="-3100" t="-2998" r="-29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49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C2FA6-ABB3-0379-9EF4-00A994A8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Symplectic</a:t>
            </a:r>
            <a:r>
              <a:rPr lang="it-IT" dirty="0"/>
              <a:t> Euler Method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17C370-7F74-A2CA-7FE6-F270FE2FD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9967" y="1688208"/>
            <a:ext cx="6314335" cy="500506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2D4F579-E34A-1E3E-183F-881F7DD5213C}"/>
              </a:ext>
            </a:extLst>
          </p:cNvPr>
          <p:cNvSpPr txBox="1">
            <a:spLocks/>
          </p:cNvSpPr>
          <p:nvPr/>
        </p:nvSpPr>
        <p:spPr>
          <a:xfrm>
            <a:off x="461256" y="3428999"/>
            <a:ext cx="4758088" cy="303510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It does not conserve the true energy.</a:t>
            </a:r>
          </a:p>
          <a:p>
            <a:r>
              <a:rPr lang="en-US" sz="2400" dirty="0"/>
              <a:t>Instead, it conserves a “pseudo-</a:t>
            </a:r>
            <a:r>
              <a:rPr lang="en-US" sz="2400" dirty="0" err="1"/>
              <a:t>hamiltonian</a:t>
            </a:r>
            <a:r>
              <a:rPr lang="en-US" sz="2400" dirty="0"/>
              <a:t>” H</a:t>
            </a:r>
            <a:r>
              <a:rPr lang="en-US" sz="2400" baseline="30000" dirty="0"/>
              <a:t>‡</a:t>
            </a:r>
            <a:r>
              <a:rPr lang="en-US" sz="2400" dirty="0"/>
              <a:t>.</a:t>
            </a:r>
            <a:endParaRPr lang="it-IT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74853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C1D9AA-F78C-DBEB-4D78-C4C76199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Crank</a:t>
            </a:r>
            <a:r>
              <a:rPr lang="it-IT" dirty="0"/>
              <a:t> </a:t>
            </a:r>
            <a:r>
              <a:rPr lang="it-IT" dirty="0" err="1"/>
              <a:t>nicolson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9D47-0EBC-0759-3CE4-7C20DA9B3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25" y="3587263"/>
            <a:ext cx="4926507" cy="886264"/>
          </a:xfrm>
        </p:spPr>
        <p:txBody>
          <a:bodyPr>
            <a:normAutofit/>
          </a:bodyPr>
          <a:lstStyle/>
          <a:p>
            <a:r>
              <a:rPr lang="en-US" sz="2400" dirty="0"/>
              <a:t>Conservation of a “pseudo-</a:t>
            </a:r>
            <a:r>
              <a:rPr lang="en-US" sz="2400" dirty="0" err="1"/>
              <a:t>hamiltonian</a:t>
            </a:r>
            <a:r>
              <a:rPr lang="en-US" sz="2400" dirty="0"/>
              <a:t>” H</a:t>
            </a:r>
            <a:r>
              <a:rPr lang="en-US" sz="2400" baseline="30000" dirty="0"/>
              <a:t>‡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4E25ED-842E-D434-380D-87EAE5951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0760" y="1688072"/>
            <a:ext cx="6312748" cy="50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40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ACA17-8066-99BA-E3A7-2A1BD8DF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Verlet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65536A-9364-EAA1-5F8C-3E04EFD32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0023" y="1688072"/>
            <a:ext cx="6314222" cy="5005337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E7FB5C-FB87-DBB7-13F4-98FE68E7F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43" y="2701323"/>
            <a:ext cx="6009650" cy="3035105"/>
          </a:xfrm>
        </p:spPr>
        <p:txBody>
          <a:bodyPr>
            <a:normAutofit/>
          </a:bodyPr>
          <a:lstStyle/>
          <a:p>
            <a:r>
              <a:rPr lang="en-US" sz="2400" dirty="0"/>
              <a:t>Conservation of a “pseudo-</a:t>
            </a:r>
            <a:r>
              <a:rPr lang="en-US" sz="2400" dirty="0" err="1"/>
              <a:t>hamiltonian</a:t>
            </a:r>
            <a:r>
              <a:rPr lang="en-US" sz="2400" dirty="0"/>
              <a:t>”</a:t>
            </a:r>
            <a:r>
              <a:rPr lang="it-IT" sz="2400" dirty="0"/>
              <a:t> </a:t>
            </a:r>
            <a:r>
              <a:rPr lang="en-US" sz="2400" dirty="0"/>
              <a:t>H</a:t>
            </a:r>
            <a:r>
              <a:rPr lang="en-US" sz="2400" baseline="30000" dirty="0"/>
              <a:t>‡</a:t>
            </a:r>
            <a:r>
              <a:rPr lang="en-US" sz="2400" dirty="0"/>
              <a:t>.</a:t>
            </a:r>
          </a:p>
          <a:p>
            <a:pPr algn="ctr"/>
            <a:r>
              <a:rPr lang="it-IT" sz="2400" dirty="0"/>
              <a:t>H</a:t>
            </a:r>
            <a:r>
              <a:rPr lang="it-IT" sz="2400" baseline="30000" dirty="0"/>
              <a:t>‡</a:t>
            </a:r>
            <a:r>
              <a:rPr lang="it-IT" sz="2400" dirty="0"/>
              <a:t> =H + o(h</a:t>
            </a:r>
            <a:r>
              <a:rPr lang="it-IT" sz="2400" baseline="30000" dirty="0"/>
              <a:t>2</a:t>
            </a:r>
            <a:r>
              <a:rPr lang="it-IT" sz="2400" dirty="0"/>
              <a:t>).</a:t>
            </a:r>
            <a:endParaRPr lang="it-IT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79576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2FF9D2-166E-270B-2D85-BF2DAB4A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pPr algn="ctr"/>
            <a:r>
              <a:rPr lang="it-IT" b="1" i="0">
                <a:solidFill>
                  <a:srgbClr val="FFFFFF"/>
                </a:solidFill>
                <a:effectLst/>
                <a:latin typeface="-apple-system"/>
              </a:rPr>
              <a:t>Index</a:t>
            </a:r>
            <a:endParaRPr lang="it-IT" b="1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graphicFrame>
        <p:nvGraphicFramePr>
          <p:cNvPr id="25" name="Segnaposto contenuto 2">
            <a:extLst>
              <a:ext uri="{FF2B5EF4-FFF2-40B4-BE49-F238E27FC236}">
                <a16:creationId xmlns:a16="http://schemas.microsoft.com/office/drawing/2014/main" id="{78D30D21-2462-C474-218E-9753B9B64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330258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6504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9306-7BC2-7484-EDC2-983E1765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 </a:t>
            </a:r>
            <a:r>
              <a:rPr lang="it-IT" dirty="0" err="1"/>
              <a:t>Verlet</a:t>
            </a:r>
            <a:r>
              <a:rPr lang="it-IT" dirty="0"/>
              <a:t> 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F01E6B-DF23-4681-8291-9EE24282C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07" y="3200477"/>
            <a:ext cx="4731016" cy="198052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it-IT" sz="5100" dirty="0" err="1"/>
              <a:t>Similar</a:t>
            </a:r>
            <a:r>
              <a:rPr lang="it-IT" sz="5100" dirty="0"/>
              <a:t> to </a:t>
            </a:r>
            <a:r>
              <a:rPr lang="it-IT" sz="5100" dirty="0" err="1"/>
              <a:t>velocity</a:t>
            </a:r>
            <a:r>
              <a:rPr lang="it-IT" sz="5100" dirty="0"/>
              <a:t> </a:t>
            </a:r>
            <a:r>
              <a:rPr lang="it-IT" sz="5100" dirty="0" err="1"/>
              <a:t>Verlet</a:t>
            </a:r>
            <a:r>
              <a:rPr lang="it-IT" sz="5100" dirty="0"/>
              <a:t>: </a:t>
            </a:r>
            <a:r>
              <a:rPr lang="en-US" sz="5100" dirty="0"/>
              <a:t>it conserves a “pseudo-</a:t>
            </a:r>
            <a:r>
              <a:rPr lang="en-US" sz="5100" dirty="0" err="1"/>
              <a:t>hamiltonian</a:t>
            </a:r>
            <a:r>
              <a:rPr lang="en-US" sz="5100" dirty="0"/>
              <a:t>” H</a:t>
            </a:r>
            <a:r>
              <a:rPr lang="en-US" sz="5100" baseline="30000" dirty="0"/>
              <a:t>‡</a:t>
            </a:r>
            <a:r>
              <a:rPr lang="en-US" sz="5100" dirty="0"/>
              <a:t>.</a:t>
            </a:r>
          </a:p>
          <a:p>
            <a:pPr>
              <a:lnSpc>
                <a:spcPct val="120000"/>
              </a:lnSpc>
            </a:pPr>
            <a:r>
              <a:rPr lang="it-IT" sz="5100" dirty="0"/>
              <a:t>H</a:t>
            </a:r>
            <a:r>
              <a:rPr lang="it-IT" sz="5100" baseline="30000" dirty="0"/>
              <a:t>‡</a:t>
            </a:r>
            <a:r>
              <a:rPr lang="it-IT" sz="5100" dirty="0"/>
              <a:t> =H + o(h</a:t>
            </a:r>
            <a:r>
              <a:rPr lang="it-IT" sz="5100" baseline="30000" dirty="0"/>
              <a:t>2</a:t>
            </a:r>
            <a:r>
              <a:rPr lang="it-IT" sz="5100" dirty="0"/>
              <a:t>).</a:t>
            </a:r>
            <a:endParaRPr lang="it-IT" sz="5100" baseline="30000" dirty="0"/>
          </a:p>
          <a:p>
            <a:endParaRPr lang="en-US" sz="2000" dirty="0"/>
          </a:p>
          <a:p>
            <a:r>
              <a:rPr lang="it-IT" dirty="0"/>
              <a:t>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7FF5384-91D8-64E8-EAC7-A2609CF55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0023" y="1688929"/>
            <a:ext cx="6314222" cy="50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8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4F3A7-8884-92B2-89CE-CE40A129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  <a:solidFill>
            <a:srgbClr val="EFEFEF"/>
          </a:solidFill>
        </p:spPr>
        <p:txBody>
          <a:bodyPr>
            <a:normAutofit/>
          </a:bodyPr>
          <a:lstStyle/>
          <a:p>
            <a:pPr algn="ctr"/>
            <a:r>
              <a:rPr lang="it-IT" sz="4000" dirty="0"/>
              <a:t>.</a:t>
            </a:r>
          </a:p>
        </p:txBody>
      </p:sp>
      <p:pic>
        <p:nvPicPr>
          <p:cNvPr id="4" name="311817723-66b9a125-7caa-47aa-b47a-42f81def5554">
            <a:hlinkClick r:id="" action="ppaction://media"/>
            <a:extLst>
              <a:ext uri="{FF2B5EF4-FFF2-40B4-BE49-F238E27FC236}">
                <a16:creationId xmlns:a16="http://schemas.microsoft.com/office/drawing/2014/main" id="{A1863602-A295-E324-CE05-7AFE6379DB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7233" y="62426"/>
            <a:ext cx="8977531" cy="673314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B0A3CA-F99B-A4B0-D274-0EF511EFCEA5}"/>
              </a:ext>
            </a:extLst>
          </p:cNvPr>
          <p:cNvSpPr txBox="1"/>
          <p:nvPr/>
        </p:nvSpPr>
        <p:spPr>
          <a:xfrm>
            <a:off x="2129497" y="499347"/>
            <a:ext cx="8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q</a:t>
            </a:r>
            <a:r>
              <a:rPr lang="it-IT" baseline="-25000" dirty="0" err="1"/>
              <a:t>y</a:t>
            </a:r>
            <a:r>
              <a:rPr lang="it-IT" dirty="0"/>
              <a:t>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978351-5E3E-0660-8916-D4AA4648DCE1}"/>
              </a:ext>
            </a:extLst>
          </p:cNvPr>
          <p:cNvSpPr txBox="1"/>
          <p:nvPr/>
        </p:nvSpPr>
        <p:spPr>
          <a:xfrm>
            <a:off x="9715497" y="6158984"/>
            <a:ext cx="86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q</a:t>
            </a:r>
            <a:r>
              <a:rPr lang="it-IT" baseline="-25000" dirty="0" err="1"/>
              <a:t>x</a:t>
            </a:r>
            <a:r>
              <a:rPr lang="it-IT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FBF4943-7972-7FD8-3412-20D5BF600C08}"/>
              </a:ext>
            </a:extLst>
          </p:cNvPr>
          <p:cNvSpPr txBox="1"/>
          <p:nvPr/>
        </p:nvSpPr>
        <p:spPr>
          <a:xfrm>
            <a:off x="638321" y="2423140"/>
            <a:ext cx="1392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m</a:t>
            </a:r>
            <a:r>
              <a:rPr lang="it-IT" sz="2000" baseline="-25000" dirty="0"/>
              <a:t>1</a:t>
            </a:r>
            <a:r>
              <a:rPr lang="it-IT" sz="2000" dirty="0"/>
              <a:t> = 1;</a:t>
            </a:r>
          </a:p>
          <a:p>
            <a:r>
              <a:rPr lang="it-IT" sz="2000" dirty="0"/>
              <a:t>m</a:t>
            </a:r>
            <a:r>
              <a:rPr lang="it-IT" sz="2000" baseline="-25000" dirty="0"/>
              <a:t>2</a:t>
            </a:r>
            <a:r>
              <a:rPr lang="it-IT" sz="2000" dirty="0"/>
              <a:t> = 0.2;</a:t>
            </a:r>
          </a:p>
          <a:p>
            <a:r>
              <a:rPr lang="it-IT" sz="2000" dirty="0"/>
              <a:t>k</a:t>
            </a:r>
            <a:r>
              <a:rPr lang="it-IT" sz="2000" baseline="-25000" dirty="0"/>
              <a:t>1</a:t>
            </a:r>
            <a:r>
              <a:rPr lang="it-IT" sz="2000" dirty="0"/>
              <a:t> = 100;</a:t>
            </a:r>
          </a:p>
          <a:p>
            <a:r>
              <a:rPr lang="it-IT" sz="2000" dirty="0"/>
              <a:t>k</a:t>
            </a:r>
            <a:r>
              <a:rPr lang="it-IT" sz="2000" baseline="-25000" dirty="0"/>
              <a:t>2</a:t>
            </a:r>
            <a:r>
              <a:rPr lang="it-IT" sz="2000" dirty="0"/>
              <a:t> = 100;</a:t>
            </a:r>
          </a:p>
          <a:p>
            <a:r>
              <a:rPr lang="it-IT" sz="2000" dirty="0"/>
              <a:t>l</a:t>
            </a:r>
            <a:r>
              <a:rPr lang="it-IT" sz="2000" baseline="-25000" dirty="0"/>
              <a:t>1</a:t>
            </a:r>
            <a:r>
              <a:rPr lang="it-IT" sz="2000" dirty="0"/>
              <a:t> = 1; </a:t>
            </a:r>
          </a:p>
          <a:p>
            <a:r>
              <a:rPr lang="it-IT" sz="2000" dirty="0"/>
              <a:t>l</a:t>
            </a:r>
            <a:r>
              <a:rPr lang="it-IT" sz="2000" baseline="-25000" dirty="0"/>
              <a:t>2</a:t>
            </a:r>
            <a:r>
              <a:rPr lang="it-IT" sz="2000" dirty="0"/>
              <a:t> = 1;</a:t>
            </a:r>
          </a:p>
          <a:p>
            <a:r>
              <a:rPr lang="it-IT" sz="2000" dirty="0" err="1"/>
              <a:t>g</a:t>
            </a:r>
            <a:r>
              <a:rPr lang="it-IT" sz="2000" baseline="-25000" dirty="0" err="1"/>
              <a:t>x</a:t>
            </a:r>
            <a:r>
              <a:rPr lang="it-IT" sz="2000" baseline="-25000" dirty="0"/>
              <a:t>  </a:t>
            </a:r>
            <a:r>
              <a:rPr lang="it-IT" sz="2000" dirty="0"/>
              <a:t>= 0;</a:t>
            </a:r>
          </a:p>
          <a:p>
            <a:r>
              <a:rPr lang="it-IT" sz="2000" dirty="0" err="1"/>
              <a:t>g</a:t>
            </a:r>
            <a:r>
              <a:rPr lang="it-IT" sz="2000" baseline="-25000" dirty="0" err="1"/>
              <a:t>y</a:t>
            </a:r>
            <a:r>
              <a:rPr lang="it-IT" sz="2000" dirty="0"/>
              <a:t> = -9.81;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C1AB38-8F0C-FC05-6EC8-01A580487B91}"/>
              </a:ext>
            </a:extLst>
          </p:cNvPr>
          <p:cNvSpPr txBox="1"/>
          <p:nvPr/>
        </p:nvSpPr>
        <p:spPr>
          <a:xfrm>
            <a:off x="10150130" y="3038692"/>
            <a:ext cx="1842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q1 = (1,0,0)</a:t>
            </a:r>
          </a:p>
          <a:p>
            <a:r>
              <a:rPr lang="it-IT" sz="2000" dirty="0"/>
              <a:t>q2 = (2,0,0)</a:t>
            </a:r>
          </a:p>
          <a:p>
            <a:r>
              <a:rPr lang="it-IT" sz="2000" dirty="0"/>
              <a:t>p1 = (0,0,0)</a:t>
            </a:r>
          </a:p>
          <a:p>
            <a:r>
              <a:rPr lang="it-IT" sz="2000" dirty="0"/>
              <a:t>p2 = (0,0,0)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2FB59F-0A8D-9F6F-A3B9-9ACA96273506}"/>
              </a:ext>
            </a:extLst>
          </p:cNvPr>
          <p:cNvSpPr txBox="1"/>
          <p:nvPr/>
        </p:nvSpPr>
        <p:spPr>
          <a:xfrm>
            <a:off x="6671017" y="2686488"/>
            <a:ext cx="58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</a:t>
            </a:r>
            <a:r>
              <a:rPr lang="it-IT" sz="2400" baseline="-25000" dirty="0"/>
              <a:t>1</a:t>
            </a:r>
            <a:r>
              <a:rPr lang="it-IT" sz="2400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C6E3B3-4DDB-B2E1-E68D-486780A6186D}"/>
              </a:ext>
            </a:extLst>
          </p:cNvPr>
          <p:cNvSpPr txBox="1"/>
          <p:nvPr/>
        </p:nvSpPr>
        <p:spPr>
          <a:xfrm>
            <a:off x="7293953" y="2686488"/>
            <a:ext cx="58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</a:t>
            </a:r>
            <a:r>
              <a:rPr lang="it-IT" sz="2400" baseline="-25000" dirty="0"/>
              <a:t>2</a:t>
            </a:r>
            <a:r>
              <a:rPr lang="it-IT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171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366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D883E7-55EF-96A8-231F-8BB28981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r>
              <a:rPr lang="it-IT" dirty="0"/>
              <a:t> for n masses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8ED2365-8136-7667-9CA6-8E14EE377D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EFEFE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/>
              <a:t>.</a:t>
            </a:r>
            <a:endParaRPr lang="it-IT" sz="4000" dirty="0"/>
          </a:p>
        </p:txBody>
      </p:sp>
      <p:pic>
        <p:nvPicPr>
          <p:cNvPr id="5" name="311817059-ed220e49-8909-4c92-9d47-1402c7d5abe9">
            <a:hlinkClick r:id="" action="ppaction://media"/>
            <a:extLst>
              <a:ext uri="{FF2B5EF4-FFF2-40B4-BE49-F238E27FC236}">
                <a16:creationId xmlns:a16="http://schemas.microsoft.com/office/drawing/2014/main" id="{0454B7F9-A51D-D5A7-28D7-E3EEF144D8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1263" y="124324"/>
            <a:ext cx="8813337" cy="6609351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62CB9A-9346-0E0D-622F-D845354396B9}"/>
              </a:ext>
            </a:extLst>
          </p:cNvPr>
          <p:cNvSpPr txBox="1"/>
          <p:nvPr/>
        </p:nvSpPr>
        <p:spPr>
          <a:xfrm>
            <a:off x="1200" y="2587928"/>
            <a:ext cx="4458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m </a:t>
            </a:r>
            <a:r>
              <a:rPr lang="it-IT" sz="2000" b="0" i="0" dirty="0">
                <a:effectLst/>
                <a:latin typeface="ui-monospace"/>
              </a:rPr>
              <a:t>=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[</a:t>
            </a:r>
            <a:r>
              <a:rPr lang="it-IT" sz="2000" b="0" i="0" dirty="0">
                <a:effectLst/>
                <a:latin typeface="ui-monospace"/>
              </a:rPr>
              <a:t>1 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0</a:t>
            </a:r>
            <a:r>
              <a:rPr lang="it-IT" sz="2000" b="0" i="0" dirty="0">
                <a:effectLst/>
                <a:latin typeface="ui-monospace"/>
              </a:rPr>
              <a:t>.2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 0</a:t>
            </a:r>
            <a:r>
              <a:rPr lang="it-IT" sz="2000" b="0" i="0" dirty="0">
                <a:effectLst/>
                <a:latin typeface="ui-monospace"/>
              </a:rPr>
              <a:t>.1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 0</a:t>
            </a:r>
            <a:r>
              <a:rPr lang="it-IT" sz="2000" b="0" i="0" dirty="0">
                <a:effectLst/>
                <a:latin typeface="ui-monospace"/>
              </a:rPr>
              <a:t>.05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 </a:t>
            </a:r>
            <a:r>
              <a:rPr lang="it-IT" sz="2000" b="0" i="0" dirty="0">
                <a:effectLst/>
                <a:latin typeface="ui-monospace"/>
              </a:rPr>
              <a:t>0.025 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it-IT" sz="2000" b="0" i="0" dirty="0">
                <a:effectLst/>
                <a:latin typeface="ui-monospace"/>
              </a:rPr>
              <a:t>0.0125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];</a:t>
            </a:r>
          </a:p>
          <a:p>
            <a:pPr algn="just"/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l   </a:t>
            </a:r>
            <a:r>
              <a:rPr lang="it-IT" sz="2000" b="0" i="0" dirty="0">
                <a:effectLst/>
                <a:latin typeface="ui-monospace"/>
              </a:rPr>
              <a:t>=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[</a:t>
            </a:r>
            <a:r>
              <a:rPr lang="it-IT" sz="2000" b="0" i="0" dirty="0">
                <a:effectLst/>
                <a:latin typeface="ui-monospace"/>
              </a:rPr>
              <a:t>1 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it-IT" sz="2000" b="0" i="0" dirty="0">
                <a:effectLst/>
                <a:latin typeface="ui-monospace"/>
              </a:rPr>
              <a:t>1 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it-IT" sz="2000" b="0" i="0" dirty="0">
                <a:effectLst/>
                <a:latin typeface="ui-monospace"/>
              </a:rPr>
              <a:t>1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 </a:t>
            </a:r>
            <a:r>
              <a:rPr lang="it-IT" sz="2000" b="0" i="0" dirty="0">
                <a:effectLst/>
                <a:latin typeface="ui-monospace"/>
              </a:rPr>
              <a:t>1 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</a:t>
            </a:r>
            <a:r>
              <a:rPr lang="it-IT" sz="2000" b="0" i="0" dirty="0">
                <a:effectLst/>
                <a:latin typeface="ui-monospace"/>
              </a:rPr>
              <a:t>0.5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 </a:t>
            </a:r>
            <a:r>
              <a:rPr lang="it-IT" sz="2000" b="0" i="0" dirty="0">
                <a:effectLst/>
                <a:latin typeface="ui-monospace"/>
              </a:rPr>
              <a:t>0.5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];</a:t>
            </a:r>
            <a:endParaRPr lang="it-IT" sz="2000" dirty="0">
              <a:solidFill>
                <a:srgbClr val="1F2328"/>
              </a:solidFill>
              <a:latin typeface="ui-monospace"/>
            </a:endParaRPr>
          </a:p>
          <a:p>
            <a:pPr algn="just"/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g  </a:t>
            </a:r>
            <a:r>
              <a:rPr lang="it-IT" sz="2000" b="0" i="0" dirty="0">
                <a:effectLst/>
                <a:latin typeface="ui-monospace"/>
              </a:rPr>
              <a:t>=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[</a:t>
            </a:r>
            <a:r>
              <a:rPr lang="it-IT" sz="2000" b="0" i="0" dirty="0">
                <a:effectLst/>
                <a:latin typeface="ui-monospace"/>
              </a:rPr>
              <a:t>0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 </a:t>
            </a:r>
            <a:r>
              <a:rPr lang="it-IT" sz="2000" b="0" i="0" dirty="0">
                <a:effectLst/>
                <a:latin typeface="ui-monospace"/>
              </a:rPr>
              <a:t>-9.81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  </a:t>
            </a:r>
            <a:r>
              <a:rPr lang="it-IT" sz="2000" b="0" i="0" dirty="0">
                <a:effectLst/>
                <a:latin typeface="ui-monospace"/>
              </a:rPr>
              <a:t>0</a:t>
            </a:r>
            <a:r>
              <a:rPr lang="it-IT" sz="2000" b="0" i="0" dirty="0">
                <a:solidFill>
                  <a:srgbClr val="1F2328"/>
                </a:solidFill>
                <a:effectLst/>
                <a:latin typeface="ui-monospace"/>
              </a:rPr>
              <a:t>];</a:t>
            </a:r>
          </a:p>
          <a:p>
            <a:pPr algn="just"/>
            <a:r>
              <a:rPr lang="it-IT" sz="2000" dirty="0" err="1">
                <a:solidFill>
                  <a:srgbClr val="1F2328"/>
                </a:solidFill>
                <a:latin typeface="ui-monospace"/>
              </a:rPr>
              <a:t>k</a:t>
            </a:r>
            <a:r>
              <a:rPr lang="it-IT" sz="2000" baseline="-25000" dirty="0" err="1">
                <a:solidFill>
                  <a:srgbClr val="1F2328"/>
                </a:solidFill>
                <a:latin typeface="ui-monospace"/>
              </a:rPr>
              <a:t>i</a:t>
            </a:r>
            <a:r>
              <a:rPr lang="it-IT" sz="2000" dirty="0">
                <a:solidFill>
                  <a:srgbClr val="1F2328"/>
                </a:solidFill>
                <a:latin typeface="ui-monospace"/>
              </a:rPr>
              <a:t> = 100;</a:t>
            </a:r>
          </a:p>
          <a:p>
            <a:pPr algn="just"/>
            <a:endParaRPr lang="it-IT" sz="2000" dirty="0">
              <a:latin typeface="ui-monospace"/>
            </a:endParaRPr>
          </a:p>
          <a:p>
            <a:pPr algn="just"/>
            <a:r>
              <a:rPr lang="fr-FR" sz="2000" dirty="0">
                <a:latin typeface="ui-monospace"/>
              </a:rPr>
              <a:t>q0 = [1 0; 2 0; 3 0; 4 0; 4.5 0; 5 0];</a:t>
            </a:r>
          </a:p>
          <a:p>
            <a:pPr algn="just"/>
            <a:r>
              <a:rPr lang="it-IT" sz="2000" dirty="0">
                <a:latin typeface="ui-monospace"/>
              </a:rPr>
              <a:t>p0 = [0 0; 0 0; 0 0; 0 0; 0 0; 0 0];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56A877-77DC-3094-B1A5-6121E22E812D}"/>
              </a:ext>
            </a:extLst>
          </p:cNvPr>
          <p:cNvSpPr txBox="1"/>
          <p:nvPr/>
        </p:nvSpPr>
        <p:spPr>
          <a:xfrm>
            <a:off x="7979314" y="2670048"/>
            <a:ext cx="71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</a:t>
            </a:r>
            <a:r>
              <a:rPr lang="it-IT" sz="2400" baseline="-25000" dirty="0"/>
              <a:t>1</a:t>
            </a:r>
            <a:r>
              <a:rPr lang="it-IT" sz="2400" dirty="0"/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CA4D15-AF82-1339-BA19-55C44884FF75}"/>
              </a:ext>
            </a:extLst>
          </p:cNvPr>
          <p:cNvSpPr txBox="1"/>
          <p:nvPr/>
        </p:nvSpPr>
        <p:spPr>
          <a:xfrm>
            <a:off x="8602250" y="2670048"/>
            <a:ext cx="71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</a:t>
            </a:r>
            <a:r>
              <a:rPr lang="it-IT" sz="2400" baseline="-25000" dirty="0"/>
              <a:t>2</a:t>
            </a:r>
            <a:r>
              <a:rPr lang="it-IT" sz="2400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095A39-8D90-3E9F-3625-6F9F2B20C28C}"/>
              </a:ext>
            </a:extLst>
          </p:cNvPr>
          <p:cNvSpPr txBox="1"/>
          <p:nvPr/>
        </p:nvSpPr>
        <p:spPr>
          <a:xfrm>
            <a:off x="9180737" y="2670048"/>
            <a:ext cx="71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</a:t>
            </a:r>
            <a:r>
              <a:rPr lang="it-IT" sz="2400" baseline="-25000" dirty="0"/>
              <a:t>3	</a:t>
            </a:r>
            <a:r>
              <a:rPr lang="it-IT" sz="2400" dirty="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77D977-B75A-3FE5-E040-2D679C05CD18}"/>
              </a:ext>
            </a:extLst>
          </p:cNvPr>
          <p:cNvSpPr txBox="1"/>
          <p:nvPr/>
        </p:nvSpPr>
        <p:spPr>
          <a:xfrm>
            <a:off x="9775537" y="2684116"/>
            <a:ext cx="71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</a:t>
            </a:r>
            <a:r>
              <a:rPr lang="it-IT" sz="2400" baseline="-25000" dirty="0"/>
              <a:t>4</a:t>
            </a:r>
            <a:r>
              <a:rPr lang="it-IT" sz="2400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A8863E-03DB-9C4C-3DA9-8D821E0A50B2}"/>
              </a:ext>
            </a:extLst>
          </p:cNvPr>
          <p:cNvSpPr txBox="1"/>
          <p:nvPr/>
        </p:nvSpPr>
        <p:spPr>
          <a:xfrm>
            <a:off x="10144886" y="2684116"/>
            <a:ext cx="71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</a:t>
            </a:r>
            <a:r>
              <a:rPr lang="it-IT" sz="2400" baseline="-25000" dirty="0"/>
              <a:t>5</a:t>
            </a:r>
            <a:r>
              <a:rPr lang="it-IT" sz="2400" dirty="0"/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04CCB0-60AF-9BA6-9EC8-0CF59DB4F6B1}"/>
              </a:ext>
            </a:extLst>
          </p:cNvPr>
          <p:cNvSpPr txBox="1"/>
          <p:nvPr/>
        </p:nvSpPr>
        <p:spPr>
          <a:xfrm>
            <a:off x="10486098" y="2684115"/>
            <a:ext cx="71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</a:t>
            </a:r>
            <a:r>
              <a:rPr lang="it-IT" sz="2400" baseline="-25000" dirty="0"/>
              <a:t>6</a:t>
            </a:r>
            <a:r>
              <a:rPr lang="it-IT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28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ndoloDoppio3Dv2.mp4">
            <a:hlinkClick r:id="" action="ppaction://media"/>
            <a:extLst>
              <a:ext uri="{FF2B5EF4-FFF2-40B4-BE49-F238E27FC236}">
                <a16:creationId xmlns:a16="http://schemas.microsoft.com/office/drawing/2014/main" id="{02F58ADB-C362-122D-D871-599C658E29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543"/>
          <a:stretch/>
        </p:blipFill>
        <p:spPr>
          <a:xfrm>
            <a:off x="3315282" y="176497"/>
            <a:ext cx="8032653" cy="6435318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B006657-6955-2A9F-CE53-BBB43B414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3D </a:t>
            </a:r>
            <a:r>
              <a:rPr lang="it-IT" dirty="0" err="1"/>
              <a:t>Pendulum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459E36-A9CD-4742-F96B-A09064CFD7C0}"/>
              </a:ext>
            </a:extLst>
          </p:cNvPr>
          <p:cNvSpPr txBox="1"/>
          <p:nvPr/>
        </p:nvSpPr>
        <p:spPr>
          <a:xfrm>
            <a:off x="1024128" y="2022380"/>
            <a:ext cx="229115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/>
              <a:t>m</a:t>
            </a:r>
            <a:r>
              <a:rPr lang="it-IT" sz="2200" baseline="-25000" dirty="0"/>
              <a:t>1</a:t>
            </a:r>
            <a:r>
              <a:rPr lang="it-IT" sz="2200" dirty="0"/>
              <a:t> = 1;</a:t>
            </a:r>
          </a:p>
          <a:p>
            <a:r>
              <a:rPr lang="it-IT" sz="2200" dirty="0"/>
              <a:t>m</a:t>
            </a:r>
            <a:r>
              <a:rPr lang="it-IT" sz="2200" baseline="-25000" dirty="0"/>
              <a:t>2</a:t>
            </a:r>
            <a:r>
              <a:rPr lang="it-IT" sz="2200" dirty="0"/>
              <a:t> = 0.2;</a:t>
            </a:r>
          </a:p>
          <a:p>
            <a:r>
              <a:rPr lang="it-IT" sz="2200" dirty="0"/>
              <a:t>k</a:t>
            </a:r>
            <a:r>
              <a:rPr lang="it-IT" sz="2200" baseline="-25000" dirty="0"/>
              <a:t>1</a:t>
            </a:r>
            <a:r>
              <a:rPr lang="it-IT" sz="2200" dirty="0"/>
              <a:t> = 100;</a:t>
            </a:r>
          </a:p>
          <a:p>
            <a:r>
              <a:rPr lang="it-IT" sz="2200" dirty="0"/>
              <a:t>k</a:t>
            </a:r>
            <a:r>
              <a:rPr lang="it-IT" sz="2200" baseline="-25000" dirty="0"/>
              <a:t>2</a:t>
            </a:r>
            <a:r>
              <a:rPr lang="it-IT" sz="2200" dirty="0"/>
              <a:t> = 100;</a:t>
            </a:r>
          </a:p>
          <a:p>
            <a:r>
              <a:rPr lang="it-IT" sz="2200" dirty="0"/>
              <a:t>l</a:t>
            </a:r>
            <a:r>
              <a:rPr lang="it-IT" sz="2200" baseline="-25000" dirty="0"/>
              <a:t>1</a:t>
            </a:r>
            <a:r>
              <a:rPr lang="it-IT" sz="2200" dirty="0"/>
              <a:t> = 1; </a:t>
            </a:r>
          </a:p>
          <a:p>
            <a:r>
              <a:rPr lang="it-IT" sz="2200" dirty="0"/>
              <a:t>l</a:t>
            </a:r>
            <a:r>
              <a:rPr lang="it-IT" sz="2200" baseline="-25000" dirty="0"/>
              <a:t>2</a:t>
            </a:r>
            <a:r>
              <a:rPr lang="it-IT" sz="2200" dirty="0"/>
              <a:t> = 1;</a:t>
            </a:r>
          </a:p>
          <a:p>
            <a:r>
              <a:rPr lang="it-IT" sz="2200" b="1" dirty="0"/>
              <a:t>g</a:t>
            </a:r>
            <a:r>
              <a:rPr lang="it-IT" sz="2200" dirty="0"/>
              <a:t> = (0,0,-9,81);</a:t>
            </a:r>
          </a:p>
          <a:p>
            <a:endParaRPr lang="it-IT" sz="2200" dirty="0"/>
          </a:p>
          <a:p>
            <a:r>
              <a:rPr lang="it-IT" sz="2200" b="1" dirty="0"/>
              <a:t>q1</a:t>
            </a:r>
            <a:r>
              <a:rPr lang="it-IT" sz="2200" dirty="0"/>
              <a:t> = (1,0,0)</a:t>
            </a:r>
          </a:p>
          <a:p>
            <a:r>
              <a:rPr lang="it-IT" sz="2200" b="1" dirty="0"/>
              <a:t>q2</a:t>
            </a:r>
            <a:r>
              <a:rPr lang="it-IT" sz="2200" dirty="0"/>
              <a:t> = (1,1,0)</a:t>
            </a:r>
          </a:p>
          <a:p>
            <a:r>
              <a:rPr lang="it-IT" sz="2200" b="1" dirty="0"/>
              <a:t>p1</a:t>
            </a:r>
            <a:r>
              <a:rPr lang="it-IT" sz="2200" dirty="0"/>
              <a:t> = (0,0,0)</a:t>
            </a:r>
          </a:p>
          <a:p>
            <a:r>
              <a:rPr lang="it-IT" sz="2200" b="1" dirty="0"/>
              <a:t>p2</a:t>
            </a:r>
            <a:r>
              <a:rPr lang="it-IT" sz="2200" dirty="0"/>
              <a:t> = (0,0,0)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3EB6FA-BAF0-5B7E-F5E1-FCD631F556B0}"/>
              </a:ext>
            </a:extLst>
          </p:cNvPr>
          <p:cNvSpPr txBox="1"/>
          <p:nvPr/>
        </p:nvSpPr>
        <p:spPr>
          <a:xfrm>
            <a:off x="8288807" y="2262718"/>
            <a:ext cx="58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</a:t>
            </a:r>
            <a:r>
              <a:rPr lang="it-IT" sz="2400" b="1" baseline="-25000" dirty="0"/>
              <a:t>1</a:t>
            </a:r>
            <a:r>
              <a:rPr lang="it-IT" sz="2400" b="1" dirty="0"/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EF4B0E-CADB-4C33-71F2-5C7005A7644F}"/>
              </a:ext>
            </a:extLst>
          </p:cNvPr>
          <p:cNvSpPr txBox="1"/>
          <p:nvPr/>
        </p:nvSpPr>
        <p:spPr>
          <a:xfrm>
            <a:off x="9179024" y="1368734"/>
            <a:ext cx="58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</a:t>
            </a:r>
            <a:r>
              <a:rPr lang="it-IT" sz="2400" b="1" baseline="-25000" dirty="0"/>
              <a:t>2</a:t>
            </a:r>
            <a:r>
              <a:rPr lang="it-IT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76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583"/>
                            </p:stCondLst>
                            <p:childTnLst>
                              <p:par>
                                <p:cTn id="1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C9A8F3-82AF-DDAC-EBDC-0C9A8F24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increasing</a:t>
            </a:r>
            <a:r>
              <a:rPr lang="it-IT" dirty="0"/>
              <a:t> Springs’ </a:t>
            </a:r>
            <a:r>
              <a:rPr lang="it-IT" dirty="0" err="1"/>
              <a:t>stiffness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AC04A7-5CCC-693B-B2AC-746A1732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" y="1891011"/>
            <a:ext cx="4812660" cy="3934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1D729A-4381-DA60-9F63-75B6A42F560F}"/>
              </a:ext>
            </a:extLst>
          </p:cNvPr>
          <p:cNvSpPr txBox="1"/>
          <p:nvPr/>
        </p:nvSpPr>
        <p:spPr>
          <a:xfrm>
            <a:off x="1923303" y="608811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k2 = 1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00C0604-6490-6400-0A1F-37FACE2E2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892162"/>
            <a:ext cx="4744068" cy="393364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B67942-B9D4-2D84-A9E2-A9209D25C767}"/>
              </a:ext>
            </a:extLst>
          </p:cNvPr>
          <p:cNvSpPr txBox="1"/>
          <p:nvPr/>
        </p:nvSpPr>
        <p:spPr>
          <a:xfrm>
            <a:off x="7483295" y="608811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k2 = 10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5B7068-D9B5-A1D6-5EB6-165CC7EFD238}"/>
              </a:ext>
            </a:extLst>
          </p:cNvPr>
          <p:cNvSpPr txBox="1"/>
          <p:nvPr/>
        </p:nvSpPr>
        <p:spPr>
          <a:xfrm>
            <a:off x="8875996" y="585216"/>
            <a:ext cx="278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Position </a:t>
            </a:r>
            <a:r>
              <a:rPr lang="it-IT" sz="2400" dirty="0" err="1"/>
              <a:t>Verlet</a:t>
            </a:r>
            <a:endParaRPr lang="it-IT" sz="2400" dirty="0"/>
          </a:p>
          <a:p>
            <a:pPr algn="ctr"/>
            <a:r>
              <a:rPr lang="it-IT" sz="2400" dirty="0"/>
              <a:t>k1 = 100</a:t>
            </a:r>
          </a:p>
          <a:p>
            <a:pPr algn="ctr"/>
            <a:r>
              <a:rPr lang="it-IT" sz="2400" dirty="0"/>
              <a:t>  h = 10</a:t>
            </a:r>
            <a:r>
              <a:rPr lang="it-IT" sz="2400" baseline="30000" dirty="0"/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526238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D1D47D7-7F72-CB46-A242-2A7DC8C5E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5518" y="1264684"/>
            <a:ext cx="5821614" cy="4759715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C24BDF9-73D7-437D-9786-22BB97DF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76" y="1264684"/>
            <a:ext cx="5783959" cy="47597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4C0581-7BBB-D22A-6453-22F3DD93E1EC}"/>
              </a:ext>
            </a:extLst>
          </p:cNvPr>
          <p:cNvSpPr txBox="1"/>
          <p:nvPr/>
        </p:nvSpPr>
        <p:spPr>
          <a:xfrm>
            <a:off x="1969478" y="6160095"/>
            <a:ext cx="27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k2 = 1e2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7F05D6-EFED-1EA8-FE72-507AA4544B0E}"/>
              </a:ext>
            </a:extLst>
          </p:cNvPr>
          <p:cNvSpPr txBox="1"/>
          <p:nvPr/>
        </p:nvSpPr>
        <p:spPr>
          <a:xfrm>
            <a:off x="7766157" y="6165054"/>
            <a:ext cx="27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k2 = 1e3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B406FD-9645-A8B2-22AC-452AAB5B1586}"/>
              </a:ext>
            </a:extLst>
          </p:cNvPr>
          <p:cNvSpPr/>
          <p:nvPr/>
        </p:nvSpPr>
        <p:spPr>
          <a:xfrm>
            <a:off x="576775" y="759656"/>
            <a:ext cx="323557" cy="589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9AC97D-815E-727C-DC4B-592F0C7B3C09}"/>
              </a:ext>
            </a:extLst>
          </p:cNvPr>
          <p:cNvSpPr txBox="1"/>
          <p:nvPr/>
        </p:nvSpPr>
        <p:spPr>
          <a:xfrm>
            <a:off x="4529797" y="449462"/>
            <a:ext cx="339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varing</a:t>
            </a:r>
            <a:r>
              <a:rPr lang="it-IT" sz="2000" dirty="0"/>
              <a:t> k2</a:t>
            </a:r>
          </a:p>
        </p:txBody>
      </p:sp>
    </p:spTree>
    <p:extLst>
      <p:ext uri="{BB962C8B-B14F-4D97-AF65-F5344CB8AC3E}">
        <p14:creationId xmlns:p14="http://schemas.microsoft.com/office/powerpoint/2010/main" val="3851793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88331E9-2187-C871-550B-261DF500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0" y="1335024"/>
            <a:ext cx="5820983" cy="4759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6736A5B-AAA2-8623-D40D-149AD7C36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823" y="1335024"/>
            <a:ext cx="5820985" cy="47592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50FCA6-B57B-43B2-0A85-3E601BFFC587}"/>
              </a:ext>
            </a:extLst>
          </p:cNvPr>
          <p:cNvSpPr txBox="1"/>
          <p:nvPr/>
        </p:nvSpPr>
        <p:spPr>
          <a:xfrm>
            <a:off x="1982334" y="614908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k2 = 1e4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B30F2F-652C-DE51-CF9D-638DF20DF1B4}"/>
              </a:ext>
            </a:extLst>
          </p:cNvPr>
          <p:cNvSpPr txBox="1"/>
          <p:nvPr/>
        </p:nvSpPr>
        <p:spPr>
          <a:xfrm>
            <a:off x="7902558" y="614908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k2 = 1e5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7E653CB-62D2-9DE0-557F-594C9AEF5321}"/>
              </a:ext>
            </a:extLst>
          </p:cNvPr>
          <p:cNvSpPr/>
          <p:nvPr/>
        </p:nvSpPr>
        <p:spPr>
          <a:xfrm>
            <a:off x="576775" y="759656"/>
            <a:ext cx="323557" cy="589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893F83-C5C6-9A32-3E4A-6EA442476A46}"/>
              </a:ext>
            </a:extLst>
          </p:cNvPr>
          <p:cNvSpPr txBox="1"/>
          <p:nvPr/>
        </p:nvSpPr>
        <p:spPr>
          <a:xfrm>
            <a:off x="4529797" y="449462"/>
            <a:ext cx="339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varing</a:t>
            </a:r>
            <a:r>
              <a:rPr lang="it-IT" sz="2000" dirty="0"/>
              <a:t> k2</a:t>
            </a:r>
          </a:p>
        </p:txBody>
      </p:sp>
    </p:spTree>
    <p:extLst>
      <p:ext uri="{BB962C8B-B14F-4D97-AF65-F5344CB8AC3E}">
        <p14:creationId xmlns:p14="http://schemas.microsoft.com/office/powerpoint/2010/main" val="1472003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6D77A8-87F2-59FD-C00D-12EEDB82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7" y="1349092"/>
            <a:ext cx="5820983" cy="4759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E9095C5-2D9A-A49B-748F-A15822152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9092"/>
            <a:ext cx="5828025" cy="47592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A40D-5836-886E-C496-FC7230C04DE7}"/>
              </a:ext>
            </a:extLst>
          </p:cNvPr>
          <p:cNvSpPr txBox="1"/>
          <p:nvPr/>
        </p:nvSpPr>
        <p:spPr>
          <a:xfrm>
            <a:off x="2024101" y="625222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k2 = 1e6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248D76-A1A4-BABB-4BE5-9434DFF587B7}"/>
              </a:ext>
            </a:extLst>
          </p:cNvPr>
          <p:cNvSpPr txBox="1"/>
          <p:nvPr/>
        </p:nvSpPr>
        <p:spPr>
          <a:xfrm>
            <a:off x="7860359" y="625222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k2 = 1e7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525FA85-640F-7F10-3D1A-5FDB524FAA3A}"/>
              </a:ext>
            </a:extLst>
          </p:cNvPr>
          <p:cNvSpPr/>
          <p:nvPr/>
        </p:nvSpPr>
        <p:spPr>
          <a:xfrm>
            <a:off x="576775" y="759656"/>
            <a:ext cx="323557" cy="589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E643B9-75C0-42DF-6B03-672275EED25A}"/>
              </a:ext>
            </a:extLst>
          </p:cNvPr>
          <p:cNvSpPr txBox="1"/>
          <p:nvPr/>
        </p:nvSpPr>
        <p:spPr>
          <a:xfrm>
            <a:off x="4529797" y="449462"/>
            <a:ext cx="339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varing</a:t>
            </a:r>
            <a:r>
              <a:rPr lang="it-IT" sz="2000" dirty="0"/>
              <a:t> k2</a:t>
            </a:r>
          </a:p>
        </p:txBody>
      </p:sp>
    </p:spTree>
    <p:extLst>
      <p:ext uri="{BB962C8B-B14F-4D97-AF65-F5344CB8AC3E}">
        <p14:creationId xmlns:p14="http://schemas.microsoft.com/office/powerpoint/2010/main" val="3586116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E6381D-009C-C535-2EF6-14C87C10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Changing</a:t>
            </a:r>
            <a:r>
              <a:rPr lang="it-IT" dirty="0"/>
              <a:t> time step: </a:t>
            </a:r>
            <a:r>
              <a:rPr lang="it-IT" cap="none" dirty="0"/>
              <a:t>h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E8AE6A5-D782-5FA1-C800-8A6090AC3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614" y="1808658"/>
            <a:ext cx="5428531" cy="453809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0C60285-8114-38E8-8601-DA091DA1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789" y="1803772"/>
            <a:ext cx="5562212" cy="454834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AD97DE9-369D-FE26-6C2D-D56F987D90C5}"/>
              </a:ext>
            </a:extLst>
          </p:cNvPr>
          <p:cNvSpPr txBox="1"/>
          <p:nvPr/>
        </p:nvSpPr>
        <p:spPr>
          <a:xfrm>
            <a:off x="7083112" y="585216"/>
            <a:ext cx="3857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Position </a:t>
            </a:r>
            <a:r>
              <a:rPr lang="it-IT" sz="2000" dirty="0" err="1"/>
              <a:t>Verlet</a:t>
            </a:r>
            <a:r>
              <a:rPr lang="it-IT" sz="2000" dirty="0"/>
              <a:t>; </a:t>
            </a:r>
          </a:p>
          <a:p>
            <a:pPr algn="ctr"/>
            <a:r>
              <a:rPr lang="it-IT" sz="2000" dirty="0"/>
              <a:t>k1 = 1e2;                     k2 = 1e0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EB597C0-91B2-015C-DA45-050D7C237B4E}"/>
              </a:ext>
            </a:extLst>
          </p:cNvPr>
          <p:cNvSpPr txBox="1"/>
          <p:nvPr/>
        </p:nvSpPr>
        <p:spPr>
          <a:xfrm>
            <a:off x="2035212" y="6402946"/>
            <a:ext cx="2579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h=1e-3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9F8F83C-ACCE-D7C1-AB68-11B34390A876}"/>
              </a:ext>
            </a:extLst>
          </p:cNvPr>
          <p:cNvSpPr txBox="1"/>
          <p:nvPr/>
        </p:nvSpPr>
        <p:spPr>
          <a:xfrm>
            <a:off x="7950678" y="6402946"/>
            <a:ext cx="2579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h=1e-4</a:t>
            </a:r>
          </a:p>
        </p:txBody>
      </p:sp>
    </p:spTree>
    <p:extLst>
      <p:ext uri="{BB962C8B-B14F-4D97-AF65-F5344CB8AC3E}">
        <p14:creationId xmlns:p14="http://schemas.microsoft.com/office/powerpoint/2010/main" val="173297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737A475-AD5D-BCED-1E66-67319EE3B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79" y="1398218"/>
            <a:ext cx="5820983" cy="474848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CB5872-AC2D-7C7C-A5ED-236BFBA6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8531" y="1392858"/>
            <a:ext cx="5819508" cy="475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A285CD-B6A1-F1A3-7898-7CE955F75186}"/>
              </a:ext>
            </a:extLst>
          </p:cNvPr>
          <p:cNvSpPr txBox="1"/>
          <p:nvPr/>
        </p:nvSpPr>
        <p:spPr>
          <a:xfrm>
            <a:off x="2592256" y="505887"/>
            <a:ext cx="699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Position </a:t>
            </a:r>
            <a:r>
              <a:rPr lang="it-IT" sz="2000" dirty="0" err="1"/>
              <a:t>Verlet</a:t>
            </a:r>
            <a:r>
              <a:rPr lang="it-IT" sz="2000" dirty="0"/>
              <a:t>;                   k1 = 1e2;                     k2 = 1e3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4D63311-75A3-E341-A9DA-2A0DCA096906}"/>
              </a:ext>
            </a:extLst>
          </p:cNvPr>
          <p:cNvSpPr/>
          <p:nvPr/>
        </p:nvSpPr>
        <p:spPr>
          <a:xfrm>
            <a:off x="562708" y="705942"/>
            <a:ext cx="309490" cy="745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FB0F25-2312-4CF3-24E3-10FCA191FDE2}"/>
              </a:ext>
            </a:extLst>
          </p:cNvPr>
          <p:cNvSpPr txBox="1"/>
          <p:nvPr/>
        </p:nvSpPr>
        <p:spPr>
          <a:xfrm>
            <a:off x="1964875" y="6227368"/>
            <a:ext cx="278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h=1e-3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1D6490-D361-CFC9-D418-96DAA8E2216F}"/>
              </a:ext>
            </a:extLst>
          </p:cNvPr>
          <p:cNvSpPr txBox="1"/>
          <p:nvPr/>
        </p:nvSpPr>
        <p:spPr>
          <a:xfrm>
            <a:off x="7852205" y="6227368"/>
            <a:ext cx="278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h=1e-4</a:t>
            </a:r>
          </a:p>
        </p:txBody>
      </p:sp>
    </p:spTree>
    <p:extLst>
      <p:ext uri="{BB962C8B-B14F-4D97-AF65-F5344CB8AC3E}">
        <p14:creationId xmlns:p14="http://schemas.microsoft.com/office/powerpoint/2010/main" val="426463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9C38E-B872-C50E-12D9-92DC8E3B1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it-IT" dirty="0" err="1"/>
              <a:t>Lagrange’s</a:t>
            </a:r>
            <a:r>
              <a:rPr lang="it-IT" dirty="0"/>
              <a:t>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0EAFF83-712D-6B56-92C3-A8B051F91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9894" y="2032780"/>
                <a:ext cx="6066818" cy="4663442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dirty="0"/>
                  <a:t>Lagrangian equations are used to describe the movement of complicated systems such as rigid bodies or bodies attached to each other by rods or springs.</a:t>
                </a:r>
              </a:p>
              <a:p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𝑳𝒂𝒈𝒓𝒂𝒏𝒈𝒊𝒂𝒏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:          </m:t>
                      </m:r>
                      <m:r>
                        <a:rPr lang="it-IT" sz="28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it-IT" sz="28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sz="28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8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it-IT" sz="2800" b="1" dirty="0">
                  <a:solidFill>
                    <a:schemeClr val="accent3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000" i="1" dirty="0">
                    <a:latin typeface="Abadi" panose="020F0502020204030204" pitchFamily="34" charset="0"/>
                  </a:rPr>
                  <a:t>K: kinetic energy;    T: potential energy</a:t>
                </a:r>
              </a:p>
              <a:p>
                <a:pPr marL="0" indent="0">
                  <a:buNone/>
                </a:pPr>
                <a:endParaRPr lang="it-IT" sz="1200" b="0" dirty="0"/>
              </a:p>
              <a:p>
                <a:pPr marL="173736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it-IT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it-IT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it-IT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it-IT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it-IT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𝑔𝑒𝑛𝑒𝑟𝑎𝑙𝑖𝑧𝑒𝑑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𝑐𝑜𝑜𝑟𝑑𝑖𝑛𝑎𝑡𝑒𝑠</m:t>
                    </m:r>
                  </m:oMath>
                </a14:m>
                <a:r>
                  <a:rPr lang="it-IT" dirty="0"/>
                  <a:t>,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𝑑𝑒𝑟𝑖𝑣𝑎𝑡𝑒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0EAFF83-712D-6B56-92C3-A8B051F91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894" y="2032780"/>
                <a:ext cx="6066818" cy="4663442"/>
              </a:xfrm>
              <a:blipFill>
                <a:blip r:embed="rId2"/>
                <a:stretch>
                  <a:fillRect l="-1608" t="-1830" r="-23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B8BD7466-ADE2-F25B-5AF9-66E1E0916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68" r="1834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329184-27BE-F0FE-AD0B-003B57B07D1C}"/>
              </a:ext>
            </a:extLst>
          </p:cNvPr>
          <p:cNvSpPr txBox="1"/>
          <p:nvPr/>
        </p:nvSpPr>
        <p:spPr>
          <a:xfrm>
            <a:off x="3193203" y="4965896"/>
            <a:ext cx="366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accent5"/>
                </a:solidFill>
              </a:rPr>
              <a:t>Derived</a:t>
            </a:r>
            <a:endParaRPr lang="it-IT" sz="2400" b="1" dirty="0">
              <a:solidFill>
                <a:schemeClr val="accent5"/>
              </a:solidFill>
            </a:endParaRPr>
          </a:p>
          <a:p>
            <a:pPr algn="ctr"/>
            <a:r>
              <a:rPr lang="it-IT" sz="2400" b="1" dirty="0" err="1">
                <a:solidFill>
                  <a:schemeClr val="accent5"/>
                </a:solidFill>
              </a:rPr>
              <a:t>dynamic</a:t>
            </a:r>
            <a:r>
              <a:rPr lang="it-IT" sz="2400" b="1" dirty="0">
                <a:solidFill>
                  <a:schemeClr val="accent5"/>
                </a:solidFill>
              </a:rPr>
              <a:t> </a:t>
            </a:r>
            <a:r>
              <a:rPr lang="it-IT" sz="2400" b="1" dirty="0" err="1">
                <a:solidFill>
                  <a:schemeClr val="accent5"/>
                </a:solidFill>
              </a:rPr>
              <a:t>equations</a:t>
            </a:r>
            <a:endParaRPr lang="it-IT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74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3471285-68CA-2826-55DA-0CCF6C72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79" y="1392858"/>
            <a:ext cx="5820983" cy="4759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42BAA2-E086-DFB3-3EF9-ABE8549C7944}"/>
              </a:ext>
            </a:extLst>
          </p:cNvPr>
          <p:cNvSpPr txBox="1"/>
          <p:nvPr/>
        </p:nvSpPr>
        <p:spPr>
          <a:xfrm>
            <a:off x="1964875" y="6227368"/>
            <a:ext cx="278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h=1e-3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C8E739-E3FF-8BB5-65E7-E4C7135CBE10}"/>
              </a:ext>
            </a:extLst>
          </p:cNvPr>
          <p:cNvSpPr txBox="1"/>
          <p:nvPr/>
        </p:nvSpPr>
        <p:spPr>
          <a:xfrm>
            <a:off x="2592256" y="505887"/>
            <a:ext cx="699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Position </a:t>
            </a:r>
            <a:r>
              <a:rPr lang="it-IT" sz="2000" dirty="0" err="1"/>
              <a:t>Verlet</a:t>
            </a:r>
            <a:r>
              <a:rPr lang="it-IT" sz="2000" dirty="0"/>
              <a:t>;                   k1 = 1e2;                     k2 = 1e5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F287DE3-ABBD-69C6-2BB2-3D47BC0C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399" y="1451530"/>
            <a:ext cx="5819508" cy="4759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4B455E-EDD1-52BC-095D-D0B45EBAA20C}"/>
              </a:ext>
            </a:extLst>
          </p:cNvPr>
          <p:cNvSpPr txBox="1"/>
          <p:nvPr/>
        </p:nvSpPr>
        <p:spPr>
          <a:xfrm>
            <a:off x="7852205" y="6227368"/>
            <a:ext cx="278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h=1e-4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AEBC18B-6D93-421C-F3A6-DCA314EBBD64}"/>
              </a:ext>
            </a:extLst>
          </p:cNvPr>
          <p:cNvSpPr/>
          <p:nvPr/>
        </p:nvSpPr>
        <p:spPr>
          <a:xfrm>
            <a:off x="562708" y="705942"/>
            <a:ext cx="309490" cy="745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827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F1E2F7-B56C-9B54-CDC9-2D2A2D33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Relation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cap="none" dirty="0"/>
              <a:t>k</a:t>
            </a:r>
            <a:r>
              <a:rPr lang="it-IT" dirty="0"/>
              <a:t> and </a:t>
            </a:r>
            <a:r>
              <a:rPr lang="it-IT" cap="none" dirty="0"/>
              <a:t>h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D257943-B14D-9602-713F-5FC95F3645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As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understand</a:t>
                </a:r>
                <a:r>
                  <a:rPr lang="it-IT" dirty="0"/>
                  <a:t> from the </a:t>
                </a:r>
                <a:r>
                  <a:rPr lang="it-IT" dirty="0" err="1"/>
                  <a:t>previous</a:t>
                </a:r>
                <a:r>
                  <a:rPr lang="it-IT" dirty="0"/>
                  <a:t> set of plots, the </a:t>
                </a:r>
                <a:r>
                  <a:rPr lang="it-IT" dirty="0" err="1"/>
                  <a:t>error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a </a:t>
                </a:r>
                <a:r>
                  <a:rPr lang="it-IT" dirty="0" err="1"/>
                  <a:t>function</a:t>
                </a:r>
                <a:r>
                  <a:rPr lang="it-IT" dirty="0"/>
                  <a:t> of the </a:t>
                </a:r>
                <a:r>
                  <a:rPr lang="it-IT" dirty="0" err="1"/>
                  <a:t>elastic</a:t>
                </a:r>
                <a:r>
                  <a:rPr lang="it-IT" dirty="0"/>
                  <a:t> </a:t>
                </a:r>
                <a:r>
                  <a:rPr lang="it-IT" dirty="0" err="1"/>
                  <a:t>constant</a:t>
                </a:r>
                <a:r>
                  <a:rPr lang="it-IT" dirty="0"/>
                  <a:t> k,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of the </a:t>
                </a:r>
                <a:r>
                  <a:rPr lang="it-IT" dirty="0" err="1"/>
                  <a:t>timestep</a:t>
                </a:r>
                <a:r>
                  <a:rPr lang="it-IT" dirty="0"/>
                  <a:t> h.</a:t>
                </a:r>
              </a:p>
              <a:p>
                <a:r>
                  <a:rPr lang="it-IT" dirty="0"/>
                  <a:t>More </a:t>
                </a:r>
                <a:r>
                  <a:rPr lang="it-IT" dirty="0" err="1"/>
                  <a:t>precisely</a:t>
                </a:r>
                <a:r>
                  <a:rPr lang="it-IT" dirty="0"/>
                  <a:t>, </a:t>
                </a:r>
                <a:r>
                  <a:rPr lang="it-IT" dirty="0" err="1"/>
                  <a:t>since</a:t>
                </a:r>
                <a:r>
                  <a:rPr lang="it-IT" dirty="0"/>
                  <a:t> the Position </a:t>
                </a:r>
                <a:r>
                  <a:rPr lang="it-IT" dirty="0" err="1"/>
                  <a:t>Verlet</a:t>
                </a:r>
                <a:r>
                  <a:rPr lang="it-IT" dirty="0"/>
                  <a:t> </a:t>
                </a:r>
                <a:r>
                  <a:rPr lang="it-IT" dirty="0" err="1"/>
                  <a:t>method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second </a:t>
                </a:r>
                <a:r>
                  <a:rPr lang="it-IT" dirty="0" err="1"/>
                  <a:t>ordered</a:t>
                </a:r>
                <a:r>
                  <a:rPr lang="it-IT" dirty="0"/>
                  <a:t>, the </a:t>
                </a:r>
                <a:r>
                  <a:rPr lang="it-IT" dirty="0" err="1"/>
                  <a:t>error</a:t>
                </a:r>
                <a:r>
                  <a:rPr lang="it-IT" dirty="0"/>
                  <a:t> </a:t>
                </a:r>
                <a:r>
                  <a:rPr lang="it-IT" dirty="0" err="1"/>
                  <a:t>decreases</a:t>
                </a:r>
                <a:r>
                  <a:rPr lang="it-IT" dirty="0"/>
                  <a:t> with the </a:t>
                </a:r>
                <a:r>
                  <a:rPr lang="it-IT" dirty="0" err="1"/>
                  <a:t>square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decrease</a:t>
                </a:r>
                <a:r>
                  <a:rPr lang="it-IT" dirty="0"/>
                  <a:t> </a:t>
                </a:r>
                <a:r>
                  <a:rPr lang="it-IT" dirty="0" err="1"/>
                  <a:t>linearly</a:t>
                </a:r>
                <a:r>
                  <a:rPr lang="it-IT" dirty="0"/>
                  <a:t> the </a:t>
                </a:r>
                <a:r>
                  <a:rPr lang="it-IT" dirty="0" err="1"/>
                  <a:t>timestep</a:t>
                </a:r>
                <a:r>
                  <a:rPr lang="it-IT" dirty="0"/>
                  <a:t>.</a:t>
                </a:r>
              </a:p>
              <a:p>
                <a:endParaRPr lang="it-IT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ERR</m:t>
                      </m:r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 </m:t>
                      </m:r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</m:t>
                      </m:r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timestep</m:t>
                      </m:r>
                      <m:r>
                        <m:rPr>
                          <m:nor/>
                        </m:rPr>
                        <a:rPr lang="it-IT" b="0" i="0" dirty="0" smtClean="0"/>
                        <m:t> 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model </a:t>
                </a:r>
                <a:r>
                  <a:rPr lang="it-IT" dirty="0" err="1"/>
                  <a:t>cannot</a:t>
                </a:r>
                <a:r>
                  <a:rPr lang="it-IT" dirty="0"/>
                  <a:t> handle </a:t>
                </a:r>
                <a:r>
                  <a:rPr lang="it-IT" dirty="0" err="1"/>
                  <a:t>every</a:t>
                </a:r>
                <a:r>
                  <a:rPr lang="it-IT" dirty="0"/>
                  <a:t> k </a:t>
                </a:r>
                <a:r>
                  <a:rPr lang="it-IT" dirty="0" err="1"/>
                  <a:t>value</a:t>
                </a:r>
                <a:r>
                  <a:rPr lang="it-IT" dirty="0"/>
                  <a:t>, in </a:t>
                </a:r>
                <a:r>
                  <a:rPr lang="it-IT" dirty="0" err="1"/>
                  <a:t>fact</a:t>
                </a:r>
                <a:r>
                  <a:rPr lang="it-IT" dirty="0"/>
                  <a:t>, for k = 10</a:t>
                </a:r>
                <a:r>
                  <a:rPr lang="it-IT" baseline="30000" dirty="0"/>
                  <a:t>8</a:t>
                </a:r>
                <a:r>
                  <a:rPr lang="it-IT" dirty="0"/>
                  <a:t> the model </a:t>
                </a:r>
                <a:r>
                  <a:rPr lang="it-IT" dirty="0" err="1"/>
                  <a:t>is</a:t>
                </a:r>
                <a:r>
                  <a:rPr lang="it-IT" dirty="0"/>
                  <a:t> no more </a:t>
                </a:r>
                <a:r>
                  <a:rPr lang="it-IT" dirty="0" err="1"/>
                  <a:t>able</a:t>
                </a:r>
                <a:r>
                  <a:rPr lang="it-IT" dirty="0"/>
                  <a:t> to </a:t>
                </a:r>
                <a:r>
                  <a:rPr lang="it-IT" dirty="0" err="1"/>
                  <a:t>properly</a:t>
                </a:r>
                <a:r>
                  <a:rPr lang="it-IT" dirty="0"/>
                  <a:t> work.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behaveour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relation </a:t>
                </a:r>
                <a:r>
                  <a:rPr lang="it-IT" dirty="0" err="1"/>
                  <a:t>between</a:t>
                </a:r>
                <a:r>
                  <a:rPr lang="it-IT" dirty="0"/>
                  <a:t> the </a:t>
                </a:r>
                <a:r>
                  <a:rPr lang="it-IT" dirty="0" err="1"/>
                  <a:t>sysytem</a:t>
                </a:r>
                <a:r>
                  <a:rPr lang="it-IT" dirty="0"/>
                  <a:t> </a:t>
                </a:r>
                <a:r>
                  <a:rPr lang="it-IT" dirty="0" err="1"/>
                  <a:t>oscillation</a:t>
                </a:r>
                <a:r>
                  <a:rPr lang="it-IT" dirty="0"/>
                  <a:t> frequency and the </a:t>
                </a:r>
                <a:r>
                  <a:rPr lang="it-IT" dirty="0" err="1"/>
                  <a:t>adopted</a:t>
                </a:r>
                <a:r>
                  <a:rPr lang="it-IT" dirty="0"/>
                  <a:t> </a:t>
                </a:r>
                <a:r>
                  <a:rPr lang="it-IT" dirty="0" err="1"/>
                  <a:t>timestep</a:t>
                </a:r>
                <a:r>
                  <a:rPr lang="it-IT" dirty="0"/>
                  <a:t> of the </a:t>
                </a:r>
                <a:r>
                  <a:rPr lang="it-IT" dirty="0" err="1"/>
                  <a:t>simulation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&lt;1;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aseline="30000" dirty="0"/>
              </a:p>
              <a:p>
                <a:pPr marL="0" indent="0">
                  <a:buNone/>
                </a:pPr>
                <a:r>
                  <a:rPr lang="it-IT" dirty="0" err="1"/>
                  <a:t>Therefore</a:t>
                </a:r>
                <a:r>
                  <a:rPr lang="it-IT" dirty="0"/>
                  <a:t>: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type m:val="lin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D257943-B14D-9602-713F-5FC95F3645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1818" r="-502" b="-175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817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82CB4E-A183-B738-7B23-BBA4FAFF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2…</a:t>
            </a:r>
          </a:p>
        </p:txBody>
      </p:sp>
    </p:spTree>
    <p:extLst>
      <p:ext uri="{BB962C8B-B14F-4D97-AF65-F5344CB8AC3E}">
        <p14:creationId xmlns:p14="http://schemas.microsoft.com/office/powerpoint/2010/main" val="261071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65E894-D79D-D14B-E831-AE099024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it-IT" dirty="0" err="1"/>
              <a:t>Hamilton’s</a:t>
            </a:r>
            <a:r>
              <a:rPr lang="it-IT" dirty="0"/>
              <a:t>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704B22-368B-7095-546A-E49A7A70A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994" y="1930084"/>
                <a:ext cx="8384344" cy="477316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400" dirty="0"/>
                  <a:t>Hamilton</a:t>
                </a:r>
                <a:r>
                  <a:rPr lang="it-IT" sz="2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/>
                  <a:t>simplified the structure of Lagrange’s equations and turned them into a form that has remarkable </a:t>
                </a:r>
                <a:r>
                  <a:rPr lang="en-US" sz="2400" b="1" dirty="0"/>
                  <a:t>symmetry</a:t>
                </a:r>
                <a:r>
                  <a:rPr lang="en-US" sz="2400" dirty="0"/>
                  <a:t> by introducing:</a:t>
                </a:r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𝑴𝒐𝒎𝒆𝒏𝒕𝒂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it-IT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sz="2400" dirty="0"/>
                  <a:t>He </a:t>
                </a:r>
                <a:r>
                  <a:rPr lang="it-IT" sz="2400" dirty="0" err="1"/>
                  <a:t>therefore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defined</a:t>
                </a:r>
                <a:r>
                  <a:rPr lang="it-IT" sz="2400" dirty="0"/>
                  <a:t> a new </a:t>
                </a:r>
                <a:r>
                  <a:rPr lang="it-IT" sz="2400" dirty="0" err="1"/>
                  <a:t>type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equation</a:t>
                </a:r>
                <a:r>
                  <a:rPr lang="it-IT" sz="2400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400" b="1" i="1">
                        <a:latin typeface="Cambria Math" panose="02040503050406030204" pitchFamily="18" charset="0"/>
                      </a:rPr>
                      <m:t>𝑯𝒂𝒎𝒊𝒍𝒕𝒐𝒏𝒊𝒂𝒏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:       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it-IT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it-IT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it-IT" sz="2400" i="1" dirty="0">
                    <a:latin typeface="Cambria Math" panose="02040503050406030204" pitchFamily="18" charset="0"/>
                  </a:rPr>
                  <a:t> 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it-IT" sz="2400" b="1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it-IT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</m:d>
                  </m:oMath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it-IT" sz="3200" b="0" dirty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sz="3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it-IT" sz="36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36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it-IT" sz="3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3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sz="3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36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it-IT" sz="3600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 marL="0" indent="0" algn="r">
                  <a:buNone/>
                </a:pPr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;              </m:t>
                    </m:r>
                    <m:sSub>
                      <m:sSubPr>
                        <m:ctrlP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it-IT" sz="240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900" dirty="0"/>
              </a:p>
              <a:p>
                <a:pPr marL="0" indent="0">
                  <a:buNone/>
                </a:pPr>
                <a:r>
                  <a:rPr lang="it-IT" sz="2400" dirty="0" err="1"/>
                  <a:t>Moreover</a:t>
                </a:r>
                <a:r>
                  <a:rPr lang="it-IT" sz="2400" dirty="0"/>
                  <a:t>, the Hamiltonian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a </a:t>
                </a:r>
                <a:r>
                  <a:rPr lang="it-IT" sz="2400" b="1" dirty="0"/>
                  <a:t>first </a:t>
                </a:r>
                <a:r>
                  <a:rPr lang="it-IT" sz="2400" b="1" dirty="0" err="1"/>
                  <a:t>integral</a:t>
                </a:r>
                <a:r>
                  <a:rPr lang="it-IT" sz="2400" b="1" dirty="0"/>
                  <a:t> </a:t>
                </a:r>
                <a:r>
                  <a:rPr lang="it-IT" sz="2400" dirty="0"/>
                  <a:t>of the systems and </a:t>
                </a:r>
                <a:r>
                  <a:rPr lang="en-US" sz="2400" dirty="0"/>
                  <a:t>its </a:t>
                </a:r>
                <a:r>
                  <a:rPr lang="en-US" sz="2400" b="1" dirty="0"/>
                  <a:t>flow is </a:t>
                </a:r>
                <a:r>
                  <a:rPr lang="en-US" sz="2400" b="1" dirty="0" err="1"/>
                  <a:t>symplectic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704B22-368B-7095-546A-E49A7A70A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994" y="1930084"/>
                <a:ext cx="8384344" cy="4773168"/>
              </a:xfrm>
              <a:blipFill>
                <a:blip r:embed="rId2"/>
                <a:stretch>
                  <a:fillRect l="-1672" t="-2427" r="-1599" b="-2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2ADC53-DE8B-FF81-F658-4368EFC35F7F}"/>
              </a:ext>
            </a:extLst>
          </p:cNvPr>
          <p:cNvSpPr txBox="1"/>
          <p:nvPr/>
        </p:nvSpPr>
        <p:spPr>
          <a:xfrm>
            <a:off x="210930" y="4895426"/>
            <a:ext cx="366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accent5"/>
                </a:solidFill>
              </a:rPr>
              <a:t>Derived</a:t>
            </a:r>
            <a:endParaRPr lang="it-IT" sz="2400" b="1" dirty="0">
              <a:solidFill>
                <a:schemeClr val="accent5"/>
              </a:solidFill>
            </a:endParaRPr>
          </a:p>
          <a:p>
            <a:pPr algn="ctr"/>
            <a:r>
              <a:rPr lang="it-IT" sz="2400" b="1" dirty="0" err="1">
                <a:solidFill>
                  <a:schemeClr val="accent5"/>
                </a:solidFill>
              </a:rPr>
              <a:t>dynamic</a:t>
            </a:r>
            <a:r>
              <a:rPr lang="it-IT" sz="2400" b="1" dirty="0">
                <a:solidFill>
                  <a:schemeClr val="accent5"/>
                </a:solidFill>
              </a:rPr>
              <a:t> </a:t>
            </a:r>
            <a:r>
              <a:rPr lang="it-IT" sz="2400" b="1" dirty="0" err="1">
                <a:solidFill>
                  <a:schemeClr val="accent5"/>
                </a:solidFill>
              </a:rPr>
              <a:t>equations</a:t>
            </a:r>
            <a:endParaRPr lang="it-IT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2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2240A-8C0C-99DD-225B-349B2D49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it-IT" sz="4600" b="1" i="0" dirty="0" err="1">
                <a:effectLst/>
                <a:latin typeface="-apple-system"/>
              </a:rPr>
              <a:t>Implemented</a:t>
            </a:r>
            <a:r>
              <a:rPr lang="it-IT" sz="4600" b="1" i="0" dirty="0">
                <a:effectLst/>
                <a:latin typeface="-apple-system"/>
              </a:rPr>
              <a:t> numerical </a:t>
            </a:r>
            <a:r>
              <a:rPr lang="it-IT" sz="4600" b="1" i="0" dirty="0" err="1">
                <a:effectLst/>
                <a:latin typeface="-apple-system"/>
              </a:rPr>
              <a:t>methods</a:t>
            </a:r>
            <a:endParaRPr lang="it-IT" sz="4600" dirty="0"/>
          </a:p>
        </p:txBody>
      </p:sp>
      <p:graphicFrame>
        <p:nvGraphicFramePr>
          <p:cNvPr id="9" name="Segnaposto contenuto 2">
            <a:extLst>
              <a:ext uri="{FF2B5EF4-FFF2-40B4-BE49-F238E27FC236}">
                <a16:creationId xmlns:a16="http://schemas.microsoft.com/office/drawing/2014/main" id="{D4A1C9E2-18E7-D0CA-B53B-D20AA6A7CA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570726"/>
              </p:ext>
            </p:extLst>
          </p:nvPr>
        </p:nvGraphicFramePr>
        <p:xfrm>
          <a:off x="1024128" y="2286000"/>
          <a:ext cx="6066818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E2D03380-D644-C227-B9CF-1308E9D3A4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59" r="30481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52212FD7-FC06-46BD-B186-4D892B5051D1}"/>
              </a:ext>
            </a:extLst>
          </p:cNvPr>
          <p:cNvGrpSpPr/>
          <p:nvPr/>
        </p:nvGrpSpPr>
        <p:grpSpPr>
          <a:xfrm>
            <a:off x="4967941" y="2669064"/>
            <a:ext cx="1569110" cy="1569110"/>
            <a:chOff x="3502763" y="2454249"/>
            <a:chExt cx="1569110" cy="156911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7522E896-16BC-667A-6739-3B2F91DD171F}"/>
                </a:ext>
              </a:extLst>
            </p:cNvPr>
            <p:cNvSpPr/>
            <p:nvPr/>
          </p:nvSpPr>
          <p:spPr>
            <a:xfrm>
              <a:off x="3502763" y="2454249"/>
              <a:ext cx="1569110" cy="156911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64CAD6B-1E2E-9BFF-CD11-063ECDC7D9B8}"/>
                </a:ext>
              </a:extLst>
            </p:cNvPr>
            <p:cNvSpPr txBox="1"/>
            <p:nvPr/>
          </p:nvSpPr>
          <p:spPr>
            <a:xfrm>
              <a:off x="3540838" y="2506228"/>
              <a:ext cx="1492064" cy="1415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/>
              <a:r>
                <a:rPr lang="it-IT" sz="2400" dirty="0" err="1">
                  <a:solidFill>
                    <a:prstClr val="white"/>
                  </a:solidFill>
                  <a:latin typeface="Tw Cen MT" panose="020B0602020104020603"/>
                </a:rPr>
                <a:t>Symplectic</a:t>
              </a:r>
              <a:r>
                <a:rPr lang="it-IT" sz="2400" dirty="0">
                  <a:solidFill>
                    <a:prstClr val="white"/>
                  </a:solidFill>
                  <a:latin typeface="Tw Cen MT" panose="020B0602020104020603"/>
                </a:rPr>
                <a:t> Euler </a:t>
              </a:r>
              <a:r>
                <a:rPr lang="it-IT" sz="2400" dirty="0" err="1">
                  <a:solidFill>
                    <a:prstClr val="white"/>
                  </a:solidFill>
                  <a:latin typeface="Tw Cen MT" panose="020B0602020104020603"/>
                </a:rPr>
                <a:t>method</a:t>
              </a:r>
              <a:endParaRPr lang="en-US" sz="2400" dirty="0">
                <a:solidFill>
                  <a:prstClr val="white"/>
                </a:solidFill>
                <a:latin typeface="Tw Cen MT" panose="020B0602020104020603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36D77CC-D873-4F9B-8AC8-36EC8639B381}"/>
              </a:ext>
            </a:extLst>
          </p:cNvPr>
          <p:cNvGrpSpPr/>
          <p:nvPr/>
        </p:nvGrpSpPr>
        <p:grpSpPr>
          <a:xfrm>
            <a:off x="4967493" y="4397138"/>
            <a:ext cx="1569110" cy="1569110"/>
            <a:chOff x="3502763" y="2454249"/>
            <a:chExt cx="1569110" cy="1569110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8DBC406-5D91-CA8F-E508-0FD380C82C45}"/>
                </a:ext>
              </a:extLst>
            </p:cNvPr>
            <p:cNvSpPr/>
            <p:nvPr/>
          </p:nvSpPr>
          <p:spPr>
            <a:xfrm>
              <a:off x="3502763" y="2454249"/>
              <a:ext cx="1569110" cy="156911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ADC2A49-8395-2666-12ED-EA66B4B9CEB4}"/>
                </a:ext>
              </a:extLst>
            </p:cNvPr>
            <p:cNvSpPr txBox="1"/>
            <p:nvPr/>
          </p:nvSpPr>
          <p:spPr>
            <a:xfrm>
              <a:off x="3579361" y="2530847"/>
              <a:ext cx="1415914" cy="1415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/>
              <a:r>
                <a:rPr lang="it-IT" sz="2400" dirty="0"/>
                <a:t>Position </a:t>
              </a:r>
              <a:r>
                <a:rPr lang="it-IT" sz="2400" dirty="0" err="1"/>
                <a:t>Verlet</a:t>
              </a:r>
              <a:r>
                <a:rPr lang="it-IT" sz="2400" dirty="0"/>
                <a:t> </a:t>
              </a:r>
              <a:r>
                <a:rPr lang="it-IT" sz="2400" dirty="0" err="1"/>
                <a:t>method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783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298592-10A6-4B27-8CA2-7CA5EF27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Forward Euler method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E50C1A-CFE5-5384-0C6B-2B9BEC3D3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F2328"/>
                </a:solidFill>
                <a:effectLst/>
                <a:latin typeface="-apple-system"/>
              </a:rPr>
              <a:t>Explicit,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F2328"/>
                </a:solidFill>
                <a:effectLst/>
                <a:latin typeface="-apple-system"/>
              </a:rPr>
              <a:t>1st </a:t>
            </a:r>
            <a:r>
              <a:rPr lang="it-IT" b="0" i="0" dirty="0" err="1">
                <a:solidFill>
                  <a:srgbClr val="1F2328"/>
                </a:solidFill>
                <a:effectLst/>
                <a:latin typeface="-apple-system"/>
              </a:rPr>
              <a:t>order</a:t>
            </a:r>
            <a:r>
              <a:rPr lang="it-IT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1F2328"/>
                </a:solidFill>
                <a:effectLst/>
                <a:latin typeface="-apple-system"/>
              </a:rPr>
              <a:t>Instable</a:t>
            </a:r>
            <a:r>
              <a:rPr lang="it-IT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it-IT" b="0" i="0" dirty="0" err="1">
                <a:solidFill>
                  <a:srgbClr val="1F2328"/>
                </a:solidFill>
                <a:effectLst/>
                <a:latin typeface="-apple-system"/>
              </a:rPr>
              <a:t>solution</a:t>
            </a:r>
            <a:r>
              <a:rPr lang="it-IT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  <a:r>
              <a:rPr lang="it-IT" b="0" i="0" dirty="0" err="1">
                <a:solidFill>
                  <a:srgbClr val="1F2328"/>
                </a:solidFill>
                <a:effectLst/>
                <a:latin typeface="-apple-system"/>
              </a:rPr>
              <a:t>Amplification</a:t>
            </a:r>
            <a:r>
              <a:rPr lang="it-IT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1F2328"/>
                </a:solidFill>
                <a:effectLst/>
                <a:latin typeface="-apple-system"/>
              </a:rPr>
              <a:t>Not </a:t>
            </a:r>
            <a:r>
              <a:rPr lang="it-IT" b="0" i="0" dirty="0" err="1">
                <a:solidFill>
                  <a:srgbClr val="1F2328"/>
                </a:solidFill>
                <a:effectLst/>
                <a:latin typeface="-apple-system"/>
              </a:rPr>
              <a:t>reversible</a:t>
            </a:r>
            <a:r>
              <a:rPr lang="it-IT" dirty="0">
                <a:solidFill>
                  <a:srgbClr val="1F2328"/>
                </a:solidFill>
                <a:latin typeface="-apple-system"/>
              </a:rPr>
              <a:t>,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F2328"/>
                </a:solidFill>
                <a:latin typeface="-apple-system"/>
              </a:rPr>
              <a:t>Single step.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A59F01E-66EC-278D-60AF-E1625F3A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912438"/>
            <a:ext cx="4887007" cy="8383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C966190-1F0C-2437-745A-DB29EA55A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802" y="1625443"/>
            <a:ext cx="5373231" cy="435192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3D2DD4-ECAE-5392-59B6-63F7EA3A0A4A}"/>
              </a:ext>
            </a:extLst>
          </p:cNvPr>
          <p:cNvSpPr txBox="1"/>
          <p:nvPr/>
        </p:nvSpPr>
        <p:spPr>
          <a:xfrm>
            <a:off x="441578" y="6034664"/>
            <a:ext cx="191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h: </a:t>
            </a:r>
            <a:r>
              <a:rPr lang="en-GB" sz="2000" dirty="0"/>
              <a:t>timestep</a:t>
            </a:r>
            <a:r>
              <a:rPr lang="it-IT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1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40529D-8C21-A4B5-5300-5926FD98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Backward</a:t>
            </a:r>
            <a:r>
              <a:rPr lang="it-IT" dirty="0"/>
              <a:t> Euler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F3CCC4-8907-A13F-362E-41002951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53763"/>
            <a:ext cx="9720073" cy="402336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Implicit,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1st order,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Stable solution - Damping,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Not reversible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,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F2328"/>
                </a:solidFill>
                <a:latin typeface="-apple-system"/>
              </a:rPr>
              <a:t>Single step.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C99D7DE-5DBF-7DD4-759E-A9ABAC0A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1" y="4773169"/>
            <a:ext cx="5518409" cy="82222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FB7583F-5FB7-55BD-BF63-47235BB8D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864" y="1625443"/>
            <a:ext cx="5373107" cy="43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A92FDC-EE36-E380-8D61-BD9C8602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Symplectic</a:t>
            </a:r>
            <a:r>
              <a:rPr lang="it-IT" dirty="0"/>
              <a:t> Euler Method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AAA581-6425-11B1-6963-F5F09D2D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Explicit,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1st order,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Symplectic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eversible,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F2328"/>
                </a:solidFill>
                <a:latin typeface="-apple-system"/>
              </a:rPr>
              <a:t>Single step.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ABDF88F-325D-3DD4-4464-BC746D756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60"/>
          <a:stretch/>
        </p:blipFill>
        <p:spPr>
          <a:xfrm>
            <a:off x="283177" y="5084720"/>
            <a:ext cx="6947617" cy="152428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530AAA1-DF6B-FC45-1787-BF34FFB4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489" y="1625443"/>
            <a:ext cx="5373856" cy="43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6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3CDA6B-3F99-E33C-92EF-0267794BF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Implicit,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2nd order in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permitting long timesteps,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Stable solution, but out of phase,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Reversible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,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F2328"/>
                </a:solidFill>
                <a:latin typeface="-apple-system"/>
              </a:rPr>
              <a:t>Single step.</a:t>
            </a:r>
            <a:endParaRPr lang="it-IT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6DD4EC7-8722-CA49-18FF-EAB4B970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89" y="1625443"/>
            <a:ext cx="5373857" cy="43519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BBB60A-E2F0-2856-0269-007A3FA8A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0" y="4800680"/>
            <a:ext cx="6117823" cy="10872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A7E68C6-93A0-795A-3088-10CFF83D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Crank</a:t>
            </a:r>
            <a:r>
              <a:rPr lang="it-IT" dirty="0"/>
              <a:t>–</a:t>
            </a:r>
            <a:r>
              <a:rPr lang="it-IT" dirty="0" err="1"/>
              <a:t>Nicolson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4454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3426</TotalTime>
  <Words>964</Words>
  <Application>Microsoft Office PowerPoint</Application>
  <PresentationFormat>Widescreen</PresentationFormat>
  <Paragraphs>191</Paragraphs>
  <Slides>32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3" baseType="lpstr">
      <vt:lpstr>-apple-system</vt:lpstr>
      <vt:lpstr>ui-monospace</vt:lpstr>
      <vt:lpstr>Abadi</vt:lpstr>
      <vt:lpstr>Aptos</vt:lpstr>
      <vt:lpstr>Arial</vt:lpstr>
      <vt:lpstr>Cambria Math</vt:lpstr>
      <vt:lpstr>Tw Cen MT</vt:lpstr>
      <vt:lpstr>Tw Cen MT Condensed</vt:lpstr>
      <vt:lpstr>Wingdings</vt:lpstr>
      <vt:lpstr>Wingdings 3</vt:lpstr>
      <vt:lpstr>Integrale</vt:lpstr>
      <vt:lpstr>Mathematical simulators of a double elastic pendulum and a frozen Argon crystal</vt:lpstr>
      <vt:lpstr>Index</vt:lpstr>
      <vt:lpstr>Lagrange’s Equations</vt:lpstr>
      <vt:lpstr>Hamilton’s equations</vt:lpstr>
      <vt:lpstr>Implemented numerical methods</vt:lpstr>
      <vt:lpstr>Forward Euler method</vt:lpstr>
      <vt:lpstr>Backward Euler method</vt:lpstr>
      <vt:lpstr>Symplectic Euler Method</vt:lpstr>
      <vt:lpstr>Crank–Nicolson method</vt:lpstr>
      <vt:lpstr>Velocity Verlet method</vt:lpstr>
      <vt:lpstr>Position Verlet Method</vt:lpstr>
      <vt:lpstr>Double elastic pendulum</vt:lpstr>
      <vt:lpstr>Mathematical model</vt:lpstr>
      <vt:lpstr>Mathematical model</vt:lpstr>
      <vt:lpstr>Forward Euler method</vt:lpstr>
      <vt:lpstr>Backward Euler method</vt:lpstr>
      <vt:lpstr>Symplectic Euler Method</vt:lpstr>
      <vt:lpstr>Crank nicolson</vt:lpstr>
      <vt:lpstr>Velocity Verlet</vt:lpstr>
      <vt:lpstr>Position Verlet Method</vt:lpstr>
      <vt:lpstr>.</vt:lpstr>
      <vt:lpstr>Implementation for n masses</vt:lpstr>
      <vt:lpstr>3D Pendulum</vt:lpstr>
      <vt:lpstr>increasing Springs’ stiffness</vt:lpstr>
      <vt:lpstr>Presentazione standard di PowerPoint</vt:lpstr>
      <vt:lpstr>Presentazione standard di PowerPoint</vt:lpstr>
      <vt:lpstr>Presentazione standard di PowerPoint</vt:lpstr>
      <vt:lpstr>Changing time step: h</vt:lpstr>
      <vt:lpstr>Presentazione standard di PowerPoint</vt:lpstr>
      <vt:lpstr>Presentazione standard di PowerPoint</vt:lpstr>
      <vt:lpstr>Relation between k and h</vt:lpstr>
      <vt:lpstr>Parte 2…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simulators of a double elastic pendulum and a frozen Argon crystal</dc:title>
  <dc:creator>Paolo Zagardo</dc:creator>
  <cp:lastModifiedBy>Paolo Zagardo</cp:lastModifiedBy>
  <cp:revision>29</cp:revision>
  <dcterms:created xsi:type="dcterms:W3CDTF">2024-03-11T22:41:03Z</dcterms:created>
  <dcterms:modified xsi:type="dcterms:W3CDTF">2024-03-21T16:44:01Z</dcterms:modified>
</cp:coreProperties>
</file>